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8" r:id="rId2"/>
    <p:sldId id="259" r:id="rId3"/>
    <p:sldId id="290" r:id="rId4"/>
    <p:sldId id="291" r:id="rId5"/>
    <p:sldId id="292" r:id="rId6"/>
    <p:sldId id="260" r:id="rId7"/>
    <p:sldId id="293" r:id="rId8"/>
    <p:sldId id="295" r:id="rId9"/>
    <p:sldId id="296" r:id="rId10"/>
    <p:sldId id="297" r:id="rId11"/>
    <p:sldId id="261" r:id="rId12"/>
    <p:sldId id="299" r:id="rId13"/>
    <p:sldId id="298" r:id="rId14"/>
    <p:sldId id="301" r:id="rId15"/>
    <p:sldId id="271" r:id="rId16"/>
    <p:sldId id="276" r:id="rId17"/>
    <p:sldId id="262" r:id="rId18"/>
    <p:sldId id="270" r:id="rId19"/>
    <p:sldId id="272" r:id="rId20"/>
    <p:sldId id="273" r:id="rId21"/>
    <p:sldId id="300" r:id="rId22"/>
    <p:sldId id="268" r:id="rId23"/>
    <p:sldId id="269" r:id="rId24"/>
    <p:sldId id="281" r:id="rId25"/>
    <p:sldId id="319" r:id="rId26"/>
    <p:sldId id="320" r:id="rId27"/>
    <p:sldId id="321" r:id="rId28"/>
    <p:sldId id="287" r:id="rId29"/>
    <p:sldId id="288" r:id="rId30"/>
    <p:sldId id="304" r:id="rId31"/>
    <p:sldId id="318" r:id="rId32"/>
    <p:sldId id="284" r:id="rId33"/>
    <p:sldId id="302" r:id="rId34"/>
    <p:sldId id="303" r:id="rId35"/>
    <p:sldId id="305" r:id="rId36"/>
    <p:sldId id="310" r:id="rId37"/>
    <p:sldId id="322" r:id="rId38"/>
    <p:sldId id="323" r:id="rId39"/>
    <p:sldId id="324" r:id="rId40"/>
    <p:sldId id="317" r:id="rId41"/>
    <p:sldId id="308" r:id="rId42"/>
    <p:sldId id="326" r:id="rId43"/>
    <p:sldId id="330" r:id="rId44"/>
    <p:sldId id="327" r:id="rId45"/>
    <p:sldId id="328" r:id="rId46"/>
    <p:sldId id="329" r:id="rId47"/>
    <p:sldId id="264" r:id="rId48"/>
    <p:sldId id="309" r:id="rId49"/>
    <p:sldId id="315" r:id="rId50"/>
    <p:sldId id="313" r:id="rId51"/>
    <p:sldId id="314" r:id="rId52"/>
    <p:sldId id="312" r:id="rId53"/>
    <p:sldId id="267" r:id="rId54"/>
    <p:sldId id="275" r:id="rId55"/>
    <p:sldId id="316" r:id="rId56"/>
    <p:sldId id="265" r:id="rId57"/>
    <p:sldId id="266"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2294" autoAdjust="0"/>
  </p:normalViewPr>
  <p:slideViewPr>
    <p:cSldViewPr>
      <p:cViewPr>
        <p:scale>
          <a:sx n="70" d="100"/>
          <a:sy n="70" d="100"/>
        </p:scale>
        <p:origin x="-1374" y="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Server\soumya%20dip\COMPANY\INDITRON%20ELECTRONICS\CATALOGUE\IE-CE%20ANNUAL%20TURN%20OVE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style val="30"/>
  <c:chart>
    <c:title>
      <c:tx>
        <c:rich>
          <a:bodyPr/>
          <a:lstStyle/>
          <a:p>
            <a:pPr>
              <a:defRPr lang="en-US"/>
            </a:pPr>
            <a:r>
              <a:rPr lang="en-US" dirty="0" smtClean="0"/>
              <a:t>INDITRON &amp; CHITRANSH GROUP</a:t>
            </a:r>
            <a:endParaRPr lang="en-US" dirty="0"/>
          </a:p>
        </c:rich>
      </c:tx>
      <c:layout/>
    </c:title>
    <c:plotArea>
      <c:layout/>
      <c:lineChart>
        <c:grouping val="standard"/>
        <c:ser>
          <c:idx val="0"/>
          <c:order val="0"/>
          <c:dLbls>
            <c:txPr>
              <a:bodyPr/>
              <a:lstStyle/>
              <a:p>
                <a:pPr>
                  <a:defRPr lang="en-US"/>
                </a:pPr>
                <a:endParaRPr lang="en-US"/>
              </a:p>
            </c:txPr>
            <c:dLblPos val="b"/>
            <c:showVal val="1"/>
          </c:dLbls>
          <c:cat>
            <c:strRef>
              <c:f>Sheet1!$A$4:$A$8</c:f>
              <c:strCache>
                <c:ptCount val="5"/>
                <c:pt idx="0">
                  <c:v>2012-2013</c:v>
                </c:pt>
                <c:pt idx="1">
                  <c:v>2013-2014</c:v>
                </c:pt>
                <c:pt idx="2">
                  <c:v>2014 -2015</c:v>
                </c:pt>
                <c:pt idx="3">
                  <c:v>2015-2016</c:v>
                </c:pt>
                <c:pt idx="4">
                  <c:v>2017-2018</c:v>
                </c:pt>
              </c:strCache>
            </c:strRef>
          </c:cat>
          <c:val>
            <c:numRef>
              <c:f>Sheet1!$B$4:$B$8</c:f>
              <c:numCache>
                <c:formatCode>0.00</c:formatCode>
                <c:ptCount val="5"/>
                <c:pt idx="0">
                  <c:v>12</c:v>
                </c:pt>
                <c:pt idx="1">
                  <c:v>16</c:v>
                </c:pt>
                <c:pt idx="2">
                  <c:v>20</c:v>
                </c:pt>
                <c:pt idx="3">
                  <c:v>23</c:v>
                </c:pt>
                <c:pt idx="4">
                  <c:v>26</c:v>
                </c:pt>
              </c:numCache>
            </c:numRef>
          </c:val>
        </c:ser>
        <c:dLbls>
          <c:showVal val="1"/>
        </c:dLbls>
        <c:hiLowLines/>
        <c:upDownBars>
          <c:gapWidth val="300"/>
          <c:upBars/>
          <c:downBars/>
        </c:upDownBars>
        <c:marker val="1"/>
        <c:axId val="74630272"/>
        <c:axId val="74632192"/>
      </c:lineChart>
      <c:catAx>
        <c:axId val="74630272"/>
        <c:scaling>
          <c:orientation val="minMax"/>
        </c:scaling>
        <c:axPos val="b"/>
        <c:majorGridlines/>
        <c:minorGridlines/>
        <c:title>
          <c:tx>
            <c:rich>
              <a:bodyPr/>
              <a:lstStyle/>
              <a:p>
                <a:pPr>
                  <a:defRPr lang="en-US"/>
                </a:pPr>
                <a:r>
                  <a:rPr lang="en-US"/>
                  <a:t>FINANCIAL YEAR</a:t>
                </a:r>
              </a:p>
            </c:rich>
          </c:tx>
          <c:layout/>
        </c:title>
        <c:majorTickMark val="none"/>
        <c:tickLblPos val="nextTo"/>
        <c:txPr>
          <a:bodyPr/>
          <a:lstStyle/>
          <a:p>
            <a:pPr>
              <a:defRPr lang="en-US"/>
            </a:pPr>
            <a:endParaRPr lang="en-US"/>
          </a:p>
        </c:txPr>
        <c:crossAx val="74632192"/>
        <c:crosses val="autoZero"/>
        <c:auto val="1"/>
        <c:lblAlgn val="ctr"/>
        <c:lblOffset val="100"/>
      </c:catAx>
      <c:valAx>
        <c:axId val="74632192"/>
        <c:scaling>
          <c:orientation val="minMax"/>
        </c:scaling>
        <c:axPos val="l"/>
        <c:majorGridlines/>
        <c:minorGridlines/>
        <c:title>
          <c:tx>
            <c:rich>
              <a:bodyPr/>
              <a:lstStyle/>
              <a:p>
                <a:pPr>
                  <a:defRPr lang="en-US"/>
                </a:pPr>
                <a:r>
                  <a:rPr lang="en-US"/>
                  <a:t>ANNUAL TURNOVER in CRORE</a:t>
                </a:r>
              </a:p>
            </c:rich>
          </c:tx>
          <c:layout/>
        </c:title>
        <c:numFmt formatCode="0.00" sourceLinked="1"/>
        <c:tickLblPos val="nextTo"/>
        <c:txPr>
          <a:bodyPr/>
          <a:lstStyle/>
          <a:p>
            <a:pPr>
              <a:defRPr lang="en-US"/>
            </a:pPr>
            <a:endParaRPr lang="en-US"/>
          </a:p>
        </c:txPr>
        <c:crossAx val="74630272"/>
        <c:crosses val="autoZero"/>
        <c:crossBetween val="between"/>
      </c:valAx>
    </c:plotArea>
    <c:legend>
      <c:legendPos val="r"/>
      <c:layout/>
      <c:txPr>
        <a:bodyPr/>
        <a:lstStyle/>
        <a:p>
          <a:pPr>
            <a:defRPr lang="en-US"/>
          </a:pPr>
          <a:endParaRPr lang="en-US"/>
        </a:p>
      </c:txPr>
    </c:legend>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CB0281-CAE0-43F8-B4DC-048F1FC5527F}" type="datetimeFigureOut">
              <a:rPr lang="en-US" smtClean="0"/>
              <a:pPr/>
              <a:t>7/31/2019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5EB109-FACF-4A53-B160-88853B75E46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5EB109-FACF-4A53-B160-88853B75E46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5EB109-FACF-4A53-B160-88853B75E46F}"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5EB109-FACF-4A53-B160-88853B75E46F}"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5EB109-FACF-4A53-B160-88853B75E46F}" type="slidenum">
              <a:rPr lang="en-US" smtClean="0"/>
              <a:pPr/>
              <a:t>11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5EB109-FACF-4A53-B160-88853B75E46F}" type="slidenum">
              <a:rPr lang="en-US" smtClean="0"/>
              <a:pPr/>
              <a:t>17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5EB109-FACF-4A53-B160-88853B75E46F}" type="slidenum">
              <a:rPr lang="en-US" smtClean="0"/>
              <a:pPr/>
              <a:t>47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5EB109-FACF-4A53-B160-88853B75E46F}" type="slidenum">
              <a:rPr lang="en-US" smtClean="0"/>
              <a:pPr/>
              <a:t>53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5EB109-FACF-4A53-B160-88853B75E46F}" type="slidenum">
              <a:rPr lang="en-US" smtClean="0"/>
              <a:pPr/>
              <a:t>56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E3ED515-3D19-49E2-8828-6A6CAC5FD864}" type="datetime1">
              <a:rPr lang="en-US" smtClean="0"/>
              <a:pPr/>
              <a:t>7/31/2019</a:t>
            </a:fld>
            <a:endParaRPr lang="en-US"/>
          </a:p>
        </p:txBody>
      </p:sp>
      <p:sp>
        <p:nvSpPr>
          <p:cNvPr id="5" name="Footer Placeholder 4"/>
          <p:cNvSpPr>
            <a:spLocks noGrp="1"/>
          </p:cNvSpPr>
          <p:nvPr>
            <p:ph type="ftr" sz="quarter" idx="11"/>
          </p:nvPr>
        </p:nvSpPr>
        <p:spPr/>
        <p:txBody>
          <a:bodyPr/>
          <a:lstStyle/>
          <a:p>
            <a:r>
              <a:rPr lang="en-GB" smtClean="0"/>
              <a:t>© INDITRON ENTERPRISES, All rights reserved</a:t>
            </a:r>
            <a:endParaRPr lang="en-US"/>
          </a:p>
        </p:txBody>
      </p:sp>
      <p:sp>
        <p:nvSpPr>
          <p:cNvPr id="6" name="Slide Number Placeholder 5"/>
          <p:cNvSpPr>
            <a:spLocks noGrp="1"/>
          </p:cNvSpPr>
          <p:nvPr>
            <p:ph type="sldNum" sz="quarter" idx="12"/>
          </p:nvPr>
        </p:nvSpPr>
        <p:spPr/>
        <p:txBody>
          <a:bodyPr/>
          <a:lstStyle/>
          <a:p>
            <a:fld id="{01356871-B9D7-4743-9257-3ECB5879C5E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FD82DE-D8F9-4E0C-992A-0083774E582A}" type="datetime1">
              <a:rPr lang="en-US" smtClean="0"/>
              <a:pPr/>
              <a:t>7/31/2019</a:t>
            </a:fld>
            <a:endParaRPr lang="en-US"/>
          </a:p>
        </p:txBody>
      </p:sp>
      <p:sp>
        <p:nvSpPr>
          <p:cNvPr id="5" name="Footer Placeholder 4"/>
          <p:cNvSpPr>
            <a:spLocks noGrp="1"/>
          </p:cNvSpPr>
          <p:nvPr>
            <p:ph type="ftr" sz="quarter" idx="11"/>
          </p:nvPr>
        </p:nvSpPr>
        <p:spPr/>
        <p:txBody>
          <a:bodyPr/>
          <a:lstStyle/>
          <a:p>
            <a:r>
              <a:rPr lang="en-GB" smtClean="0"/>
              <a:t>© INDITRON ENTERPRISES, All rights reserved</a:t>
            </a:r>
            <a:endParaRPr lang="en-US"/>
          </a:p>
        </p:txBody>
      </p:sp>
      <p:sp>
        <p:nvSpPr>
          <p:cNvPr id="6" name="Slide Number Placeholder 5"/>
          <p:cNvSpPr>
            <a:spLocks noGrp="1"/>
          </p:cNvSpPr>
          <p:nvPr>
            <p:ph type="sldNum" sz="quarter" idx="12"/>
          </p:nvPr>
        </p:nvSpPr>
        <p:spPr/>
        <p:txBody>
          <a:bodyPr/>
          <a:lstStyle/>
          <a:p>
            <a:fld id="{01356871-B9D7-4743-9257-3ECB5879C5E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0E8FBC-CEC6-4116-98A0-D126E11330E5}" type="datetime1">
              <a:rPr lang="en-US" smtClean="0"/>
              <a:pPr/>
              <a:t>7/31/2019</a:t>
            </a:fld>
            <a:endParaRPr lang="en-US"/>
          </a:p>
        </p:txBody>
      </p:sp>
      <p:sp>
        <p:nvSpPr>
          <p:cNvPr id="5" name="Footer Placeholder 4"/>
          <p:cNvSpPr>
            <a:spLocks noGrp="1"/>
          </p:cNvSpPr>
          <p:nvPr>
            <p:ph type="ftr" sz="quarter" idx="11"/>
          </p:nvPr>
        </p:nvSpPr>
        <p:spPr/>
        <p:txBody>
          <a:bodyPr/>
          <a:lstStyle/>
          <a:p>
            <a:r>
              <a:rPr lang="en-GB" smtClean="0"/>
              <a:t>© INDITRON ENTERPRISES, All rights reserved</a:t>
            </a:r>
            <a:endParaRPr lang="en-US"/>
          </a:p>
        </p:txBody>
      </p:sp>
      <p:sp>
        <p:nvSpPr>
          <p:cNvPr id="6" name="Slide Number Placeholder 5"/>
          <p:cNvSpPr>
            <a:spLocks noGrp="1"/>
          </p:cNvSpPr>
          <p:nvPr>
            <p:ph type="sldNum" sz="quarter" idx="12"/>
          </p:nvPr>
        </p:nvSpPr>
        <p:spPr/>
        <p:txBody>
          <a:bodyPr/>
          <a:lstStyle/>
          <a:p>
            <a:fld id="{01356871-B9D7-4743-9257-3ECB5879C5E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0050C3-1CB6-464F-B66D-725FF7FEB63F}" type="datetime1">
              <a:rPr lang="en-US" smtClean="0"/>
              <a:pPr/>
              <a:t>7/31/2019</a:t>
            </a:fld>
            <a:endParaRPr lang="en-US"/>
          </a:p>
        </p:txBody>
      </p:sp>
      <p:sp>
        <p:nvSpPr>
          <p:cNvPr id="6" name="Footer Placeholder 5"/>
          <p:cNvSpPr>
            <a:spLocks noGrp="1"/>
          </p:cNvSpPr>
          <p:nvPr>
            <p:ph type="ftr" sz="quarter" idx="11"/>
          </p:nvPr>
        </p:nvSpPr>
        <p:spPr/>
        <p:txBody>
          <a:bodyPr/>
          <a:lstStyle/>
          <a:p>
            <a:r>
              <a:rPr lang="en-GB" smtClean="0"/>
              <a:t>© INDITRON ENTERPRISES, All rights reserved</a:t>
            </a:r>
            <a:endParaRPr lang="en-US"/>
          </a:p>
        </p:txBody>
      </p:sp>
      <p:sp>
        <p:nvSpPr>
          <p:cNvPr id="7" name="Slide Number Placeholder 6"/>
          <p:cNvSpPr>
            <a:spLocks noGrp="1"/>
          </p:cNvSpPr>
          <p:nvPr>
            <p:ph type="sldNum" sz="quarter" idx="12"/>
          </p:nvPr>
        </p:nvSpPr>
        <p:spPr/>
        <p:txBody>
          <a:bodyPr/>
          <a:lstStyle/>
          <a:p>
            <a:fld id="{01356871-B9D7-4743-9257-3ECB5879C5E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FEE8BE-8780-4CE7-BBF3-88E1840D2A9F}" type="datetime1">
              <a:rPr lang="en-US" smtClean="0"/>
              <a:pPr/>
              <a:t>7/31/2019</a:t>
            </a:fld>
            <a:endParaRPr lang="en-US"/>
          </a:p>
        </p:txBody>
      </p:sp>
      <p:sp>
        <p:nvSpPr>
          <p:cNvPr id="8" name="Footer Placeholder 7"/>
          <p:cNvSpPr>
            <a:spLocks noGrp="1"/>
          </p:cNvSpPr>
          <p:nvPr>
            <p:ph type="ftr" sz="quarter" idx="11"/>
          </p:nvPr>
        </p:nvSpPr>
        <p:spPr/>
        <p:txBody>
          <a:bodyPr/>
          <a:lstStyle/>
          <a:p>
            <a:r>
              <a:rPr lang="en-GB" smtClean="0"/>
              <a:t>© INDITRON ENTERPRISES, All rights reserved</a:t>
            </a:r>
            <a:endParaRPr lang="en-US"/>
          </a:p>
        </p:txBody>
      </p:sp>
      <p:sp>
        <p:nvSpPr>
          <p:cNvPr id="9" name="Slide Number Placeholder 8"/>
          <p:cNvSpPr>
            <a:spLocks noGrp="1"/>
          </p:cNvSpPr>
          <p:nvPr>
            <p:ph type="sldNum" sz="quarter" idx="12"/>
          </p:nvPr>
        </p:nvSpPr>
        <p:spPr/>
        <p:txBody>
          <a:bodyPr/>
          <a:lstStyle/>
          <a:p>
            <a:fld id="{01356871-B9D7-4743-9257-3ECB5879C5E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DDB0D1-DAED-4145-AB33-4F89EFF4C65F}" type="datetime1">
              <a:rPr lang="en-US" smtClean="0"/>
              <a:pPr/>
              <a:t>7/31/2019</a:t>
            </a:fld>
            <a:endParaRPr lang="en-US"/>
          </a:p>
        </p:txBody>
      </p:sp>
      <p:sp>
        <p:nvSpPr>
          <p:cNvPr id="4" name="Footer Placeholder 3"/>
          <p:cNvSpPr>
            <a:spLocks noGrp="1"/>
          </p:cNvSpPr>
          <p:nvPr>
            <p:ph type="ftr" sz="quarter" idx="11"/>
          </p:nvPr>
        </p:nvSpPr>
        <p:spPr/>
        <p:txBody>
          <a:bodyPr/>
          <a:lstStyle/>
          <a:p>
            <a:r>
              <a:rPr lang="en-GB" smtClean="0"/>
              <a:t>© INDITRON ENTERPRISES, All rights reserved</a:t>
            </a:r>
            <a:endParaRPr lang="en-US"/>
          </a:p>
        </p:txBody>
      </p:sp>
      <p:sp>
        <p:nvSpPr>
          <p:cNvPr id="5" name="Slide Number Placeholder 4"/>
          <p:cNvSpPr>
            <a:spLocks noGrp="1"/>
          </p:cNvSpPr>
          <p:nvPr>
            <p:ph type="sldNum" sz="quarter" idx="12"/>
          </p:nvPr>
        </p:nvSpPr>
        <p:spPr/>
        <p:txBody>
          <a:bodyPr/>
          <a:lstStyle/>
          <a:p>
            <a:fld id="{01356871-B9D7-4743-9257-3ECB5879C5E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C53759-6B00-4A84-9AFF-851FC56C0F34}" type="datetime1">
              <a:rPr lang="en-US" smtClean="0"/>
              <a:pPr/>
              <a:t>7/31/2019</a:t>
            </a:fld>
            <a:endParaRPr lang="en-US"/>
          </a:p>
        </p:txBody>
      </p:sp>
      <p:sp>
        <p:nvSpPr>
          <p:cNvPr id="3" name="Footer Placeholder 2"/>
          <p:cNvSpPr>
            <a:spLocks noGrp="1"/>
          </p:cNvSpPr>
          <p:nvPr>
            <p:ph type="ftr" sz="quarter" idx="11"/>
          </p:nvPr>
        </p:nvSpPr>
        <p:spPr/>
        <p:txBody>
          <a:bodyPr/>
          <a:lstStyle/>
          <a:p>
            <a:r>
              <a:rPr lang="en-GB" smtClean="0"/>
              <a:t>© INDITRON ENTERPRISES, All rights reserved</a:t>
            </a:r>
            <a:endParaRPr lang="en-US"/>
          </a:p>
        </p:txBody>
      </p:sp>
      <p:sp>
        <p:nvSpPr>
          <p:cNvPr id="4" name="Slide Number Placeholder 3"/>
          <p:cNvSpPr>
            <a:spLocks noGrp="1"/>
          </p:cNvSpPr>
          <p:nvPr>
            <p:ph type="sldNum" sz="quarter" idx="12"/>
          </p:nvPr>
        </p:nvSpPr>
        <p:spPr/>
        <p:txBody>
          <a:bodyPr/>
          <a:lstStyle/>
          <a:p>
            <a:fld id="{01356871-B9D7-4743-9257-3ECB5879C5E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C9C99F-3C8B-4A82-9B7F-D7D95BAB6C9A}" type="datetime1">
              <a:rPr lang="en-US" smtClean="0"/>
              <a:pPr/>
              <a:t>7/31/2019</a:t>
            </a:fld>
            <a:endParaRPr lang="en-US"/>
          </a:p>
        </p:txBody>
      </p:sp>
      <p:sp>
        <p:nvSpPr>
          <p:cNvPr id="6" name="Footer Placeholder 5"/>
          <p:cNvSpPr>
            <a:spLocks noGrp="1"/>
          </p:cNvSpPr>
          <p:nvPr>
            <p:ph type="ftr" sz="quarter" idx="11"/>
          </p:nvPr>
        </p:nvSpPr>
        <p:spPr/>
        <p:txBody>
          <a:bodyPr/>
          <a:lstStyle/>
          <a:p>
            <a:r>
              <a:rPr lang="en-GB" smtClean="0"/>
              <a:t>© INDITRON ENTERPRISES, All rights reserved</a:t>
            </a:r>
            <a:endParaRPr lang="en-US"/>
          </a:p>
        </p:txBody>
      </p:sp>
      <p:sp>
        <p:nvSpPr>
          <p:cNvPr id="7" name="Slide Number Placeholder 6"/>
          <p:cNvSpPr>
            <a:spLocks noGrp="1"/>
          </p:cNvSpPr>
          <p:nvPr>
            <p:ph type="sldNum" sz="quarter" idx="12"/>
          </p:nvPr>
        </p:nvSpPr>
        <p:spPr/>
        <p:txBody>
          <a:bodyPr/>
          <a:lstStyle/>
          <a:p>
            <a:fld id="{01356871-B9D7-4743-9257-3ECB5879C5E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17AEA7-3066-4C1E-A806-4FD2348F9FFA}" type="datetime1">
              <a:rPr lang="en-US" smtClean="0"/>
              <a:pPr/>
              <a:t>7/31/2019</a:t>
            </a:fld>
            <a:endParaRPr lang="en-US"/>
          </a:p>
        </p:txBody>
      </p:sp>
      <p:sp>
        <p:nvSpPr>
          <p:cNvPr id="6" name="Footer Placeholder 5"/>
          <p:cNvSpPr>
            <a:spLocks noGrp="1"/>
          </p:cNvSpPr>
          <p:nvPr>
            <p:ph type="ftr" sz="quarter" idx="11"/>
          </p:nvPr>
        </p:nvSpPr>
        <p:spPr/>
        <p:txBody>
          <a:bodyPr/>
          <a:lstStyle/>
          <a:p>
            <a:r>
              <a:rPr lang="en-GB" smtClean="0"/>
              <a:t>© INDITRON ENTERPRISES, All rights reserved</a:t>
            </a:r>
            <a:endParaRPr lang="en-US"/>
          </a:p>
        </p:txBody>
      </p:sp>
      <p:sp>
        <p:nvSpPr>
          <p:cNvPr id="7" name="Slide Number Placeholder 6"/>
          <p:cNvSpPr>
            <a:spLocks noGrp="1"/>
          </p:cNvSpPr>
          <p:nvPr>
            <p:ph type="sldNum" sz="quarter" idx="12"/>
          </p:nvPr>
        </p:nvSpPr>
        <p:spPr/>
        <p:txBody>
          <a:bodyPr/>
          <a:lstStyle/>
          <a:p>
            <a:fld id="{01356871-B9D7-4743-9257-3ECB5879C5E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0FC3D7-3DDD-4D33-96EC-74DB45BBC100}" type="datetime1">
              <a:rPr lang="en-US" smtClean="0"/>
              <a:pPr/>
              <a:t>7/31/2019</a:t>
            </a:fld>
            <a:endParaRPr lang="en-US"/>
          </a:p>
        </p:txBody>
      </p:sp>
      <p:sp>
        <p:nvSpPr>
          <p:cNvPr id="5" name="Footer Placeholder 4"/>
          <p:cNvSpPr>
            <a:spLocks noGrp="1"/>
          </p:cNvSpPr>
          <p:nvPr>
            <p:ph type="ftr" sz="quarter" idx="11"/>
          </p:nvPr>
        </p:nvSpPr>
        <p:spPr/>
        <p:txBody>
          <a:bodyPr/>
          <a:lstStyle/>
          <a:p>
            <a:r>
              <a:rPr lang="en-GB" smtClean="0"/>
              <a:t>© INDITRON ENTERPRISES, All rights reserved</a:t>
            </a:r>
            <a:endParaRPr lang="en-US"/>
          </a:p>
        </p:txBody>
      </p:sp>
      <p:sp>
        <p:nvSpPr>
          <p:cNvPr id="6" name="Slide Number Placeholder 5"/>
          <p:cNvSpPr>
            <a:spLocks noGrp="1"/>
          </p:cNvSpPr>
          <p:nvPr>
            <p:ph type="sldNum" sz="quarter" idx="12"/>
          </p:nvPr>
        </p:nvSpPr>
        <p:spPr/>
        <p:txBody>
          <a:bodyPr/>
          <a:lstStyle/>
          <a:p>
            <a:fld id="{01356871-B9D7-4743-9257-3ECB5879C5E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E40EF7-3BB9-4633-9607-11BF5F51406A}" type="datetime1">
              <a:rPr lang="en-US" smtClean="0"/>
              <a:pPr/>
              <a:t>7/31/2019</a:t>
            </a:fld>
            <a:endParaRPr lang="en-US"/>
          </a:p>
        </p:txBody>
      </p:sp>
      <p:sp>
        <p:nvSpPr>
          <p:cNvPr id="5" name="Footer Placeholder 4"/>
          <p:cNvSpPr>
            <a:spLocks noGrp="1"/>
          </p:cNvSpPr>
          <p:nvPr>
            <p:ph type="ftr" sz="quarter" idx="11"/>
          </p:nvPr>
        </p:nvSpPr>
        <p:spPr/>
        <p:txBody>
          <a:bodyPr/>
          <a:lstStyle/>
          <a:p>
            <a:r>
              <a:rPr lang="en-GB" smtClean="0"/>
              <a:t>© INDITRON ENTERPRISES, All rights reserved</a:t>
            </a:r>
            <a:endParaRPr lang="en-US"/>
          </a:p>
        </p:txBody>
      </p:sp>
      <p:sp>
        <p:nvSpPr>
          <p:cNvPr id="6" name="Slide Number Placeholder 5"/>
          <p:cNvSpPr>
            <a:spLocks noGrp="1"/>
          </p:cNvSpPr>
          <p:nvPr>
            <p:ph type="sldNum" sz="quarter" idx="12"/>
          </p:nvPr>
        </p:nvSpPr>
        <p:spPr/>
        <p:txBody>
          <a:bodyPr/>
          <a:lstStyle/>
          <a:p>
            <a:fld id="{01356871-B9D7-4743-9257-3ECB5879C5E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BF6DA0-F7AE-4B21-A890-B9D7143F996C}" type="datetime1">
              <a:rPr lang="en-US" smtClean="0"/>
              <a:pPr/>
              <a:t>7/31/2019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t>© INDITRON ENTERPRISES, All rights reserved</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356871-B9D7-4743-9257-3ECB5879C5E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jpeg"/></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3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3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5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image" Target="../media/image91.jpeg"/><Relationship Id="rId13" Type="http://schemas.openxmlformats.org/officeDocument/2006/relationships/image" Target="../media/image96.jpeg"/><Relationship Id="rId18" Type="http://schemas.openxmlformats.org/officeDocument/2006/relationships/image" Target="../media/image101.jpeg"/><Relationship Id="rId3" Type="http://schemas.openxmlformats.org/officeDocument/2006/relationships/image" Target="../media/image86.jpeg"/><Relationship Id="rId7" Type="http://schemas.openxmlformats.org/officeDocument/2006/relationships/image" Target="../media/image90.jpeg"/><Relationship Id="rId12" Type="http://schemas.openxmlformats.org/officeDocument/2006/relationships/image" Target="../media/image95.jpeg"/><Relationship Id="rId17" Type="http://schemas.openxmlformats.org/officeDocument/2006/relationships/image" Target="../media/image100.jpeg"/><Relationship Id="rId2" Type="http://schemas.openxmlformats.org/officeDocument/2006/relationships/notesSlide" Target="../notesSlides/notesSlide7.xml"/><Relationship Id="rId16" Type="http://schemas.openxmlformats.org/officeDocument/2006/relationships/image" Target="../media/image99.jpeg"/><Relationship Id="rId1" Type="http://schemas.openxmlformats.org/officeDocument/2006/relationships/slideLayout" Target="../slideLayouts/slideLayout1.xml"/><Relationship Id="rId6" Type="http://schemas.openxmlformats.org/officeDocument/2006/relationships/image" Target="../media/image89.jpeg"/><Relationship Id="rId11" Type="http://schemas.openxmlformats.org/officeDocument/2006/relationships/image" Target="../media/image94.jpeg"/><Relationship Id="rId5" Type="http://schemas.openxmlformats.org/officeDocument/2006/relationships/image" Target="../media/image88.gif"/><Relationship Id="rId15" Type="http://schemas.openxmlformats.org/officeDocument/2006/relationships/image" Target="../media/image98.jpeg"/><Relationship Id="rId10" Type="http://schemas.openxmlformats.org/officeDocument/2006/relationships/image" Target="../media/image93.jpeg"/><Relationship Id="rId4" Type="http://schemas.openxmlformats.org/officeDocument/2006/relationships/image" Target="../media/image87.jpeg"/><Relationship Id="rId9" Type="http://schemas.openxmlformats.org/officeDocument/2006/relationships/image" Target="../media/image92.png"/><Relationship Id="rId14" Type="http://schemas.openxmlformats.org/officeDocument/2006/relationships/image" Target="../media/image97.jpeg"/></Relationships>
</file>

<file path=ppt/slides/_rels/slide54.xml.rels><?xml version="1.0" encoding="UTF-8" standalone="yes"?>
<Relationships xmlns="http://schemas.openxmlformats.org/package/2006/relationships"><Relationship Id="rId8" Type="http://schemas.openxmlformats.org/officeDocument/2006/relationships/image" Target="../media/image108.png"/><Relationship Id="rId13" Type="http://schemas.openxmlformats.org/officeDocument/2006/relationships/image" Target="../media/image113.jpeg"/><Relationship Id="rId3" Type="http://schemas.openxmlformats.org/officeDocument/2006/relationships/image" Target="../media/image103.png"/><Relationship Id="rId7" Type="http://schemas.openxmlformats.org/officeDocument/2006/relationships/image" Target="../media/image107.jpeg"/><Relationship Id="rId12" Type="http://schemas.openxmlformats.org/officeDocument/2006/relationships/image" Target="../media/image112.png"/><Relationship Id="rId2" Type="http://schemas.openxmlformats.org/officeDocument/2006/relationships/image" Target="../media/image102.jpeg"/><Relationship Id="rId16" Type="http://schemas.openxmlformats.org/officeDocument/2006/relationships/image" Target="../media/image116.jpeg"/><Relationship Id="rId1" Type="http://schemas.openxmlformats.org/officeDocument/2006/relationships/slideLayout" Target="../slideLayouts/slideLayout2.xml"/><Relationship Id="rId6" Type="http://schemas.openxmlformats.org/officeDocument/2006/relationships/image" Target="../media/image106.gif"/><Relationship Id="rId11" Type="http://schemas.openxmlformats.org/officeDocument/2006/relationships/image" Target="../media/image111.png"/><Relationship Id="rId5" Type="http://schemas.openxmlformats.org/officeDocument/2006/relationships/image" Target="../media/image105.jpeg"/><Relationship Id="rId15" Type="http://schemas.openxmlformats.org/officeDocument/2006/relationships/image" Target="../media/image115.jpeg"/><Relationship Id="rId10" Type="http://schemas.openxmlformats.org/officeDocument/2006/relationships/image" Target="../media/image110.jpeg"/><Relationship Id="rId4" Type="http://schemas.openxmlformats.org/officeDocument/2006/relationships/image" Target="../media/image104.jpeg"/><Relationship Id="rId9" Type="http://schemas.openxmlformats.org/officeDocument/2006/relationships/image" Target="../media/image109.jpeg"/><Relationship Id="rId14" Type="http://schemas.openxmlformats.org/officeDocument/2006/relationships/image" Target="../media/image114.jpeg"/></Relationships>
</file>

<file path=ppt/slides/_rels/slide55.xml.rels><?xml version="1.0" encoding="UTF-8" standalone="yes"?>
<Relationships xmlns="http://schemas.openxmlformats.org/package/2006/relationships"><Relationship Id="rId8" Type="http://schemas.openxmlformats.org/officeDocument/2006/relationships/image" Target="../media/image123.png"/><Relationship Id="rId13" Type="http://schemas.openxmlformats.org/officeDocument/2006/relationships/image" Target="../media/image128.png"/><Relationship Id="rId3" Type="http://schemas.openxmlformats.org/officeDocument/2006/relationships/image" Target="../media/image118.jpeg"/><Relationship Id="rId7" Type="http://schemas.openxmlformats.org/officeDocument/2006/relationships/image" Target="../media/image122.jpeg"/><Relationship Id="rId12" Type="http://schemas.openxmlformats.org/officeDocument/2006/relationships/image" Target="../media/image127.jpeg"/><Relationship Id="rId2" Type="http://schemas.openxmlformats.org/officeDocument/2006/relationships/image" Target="../media/image117.jpeg"/><Relationship Id="rId1" Type="http://schemas.openxmlformats.org/officeDocument/2006/relationships/slideLayout" Target="../slideLayouts/slideLayout2.xml"/><Relationship Id="rId6" Type="http://schemas.openxmlformats.org/officeDocument/2006/relationships/image" Target="../media/image121.png"/><Relationship Id="rId11" Type="http://schemas.openxmlformats.org/officeDocument/2006/relationships/image" Target="../media/image126.jpeg"/><Relationship Id="rId5" Type="http://schemas.openxmlformats.org/officeDocument/2006/relationships/image" Target="../media/image120.jpeg"/><Relationship Id="rId15" Type="http://schemas.openxmlformats.org/officeDocument/2006/relationships/image" Target="../media/image130.png"/><Relationship Id="rId10" Type="http://schemas.openxmlformats.org/officeDocument/2006/relationships/image" Target="../media/image125.jpeg"/><Relationship Id="rId4" Type="http://schemas.openxmlformats.org/officeDocument/2006/relationships/image" Target="../media/image119.jpeg"/><Relationship Id="rId9" Type="http://schemas.openxmlformats.org/officeDocument/2006/relationships/image" Target="../media/image124.jpeg"/><Relationship Id="rId14" Type="http://schemas.openxmlformats.org/officeDocument/2006/relationships/image" Target="../media/image129.jpeg"/></Relationships>
</file>

<file path=ppt/slides/_rels/slide56.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purchase\Desktop\images.png"/>
          <p:cNvPicPr>
            <a:picLocks noChangeAspect="1" noChangeArrowheads="1"/>
          </p:cNvPicPr>
          <p:nvPr/>
        </p:nvPicPr>
        <p:blipFill>
          <a:blip r:embed="rId3"/>
          <a:srcRect/>
          <a:stretch>
            <a:fillRect/>
          </a:stretch>
        </p:blipFill>
        <p:spPr bwMode="auto">
          <a:xfrm>
            <a:off x="6243536" y="685800"/>
            <a:ext cx="2824264" cy="1981200"/>
          </a:xfrm>
          <a:prstGeom prst="rect">
            <a:avLst/>
          </a:prstGeom>
          <a:noFill/>
        </p:spPr>
      </p:pic>
      <p:pic>
        <p:nvPicPr>
          <p:cNvPr id="1026" name="Picture 2" descr="C:\Users\SOUMYA\Downloads\inditron-enterprises-logo-120x120.jpg"/>
          <p:cNvPicPr>
            <a:picLocks noChangeAspect="1" noChangeArrowheads="1"/>
          </p:cNvPicPr>
          <p:nvPr/>
        </p:nvPicPr>
        <p:blipFill>
          <a:blip r:embed="rId4"/>
          <a:srcRect/>
          <a:stretch>
            <a:fillRect/>
          </a:stretch>
        </p:blipFill>
        <p:spPr bwMode="auto">
          <a:xfrm>
            <a:off x="76200" y="381000"/>
            <a:ext cx="2286000" cy="2286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TextBox 8"/>
          <p:cNvSpPr txBox="1"/>
          <p:nvPr/>
        </p:nvSpPr>
        <p:spPr>
          <a:xfrm>
            <a:off x="76200" y="2721114"/>
            <a:ext cx="8839200" cy="707886"/>
          </a:xfrm>
          <a:prstGeom prst="rect">
            <a:avLst/>
          </a:prstGeom>
          <a:noFill/>
        </p:spPr>
        <p:txBody>
          <a:bodyPr wrap="square" rtlCol="0">
            <a:prstTxWarp prst="textCanUp">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mmercialScript BT" pitchFamily="66" charset="0"/>
              </a:rPr>
              <a:t>Unearthing solutions in Electro-Mechanical</a:t>
            </a:r>
            <a:endPar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mmercialScript BT" pitchFamily="66" charset="0"/>
            </a:endParaRPr>
          </a:p>
        </p:txBody>
      </p:sp>
      <p:sp>
        <p:nvSpPr>
          <p:cNvPr id="10"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11" name="TextBox 10"/>
          <p:cNvSpPr txBox="1"/>
          <p:nvPr/>
        </p:nvSpPr>
        <p:spPr>
          <a:xfrm>
            <a:off x="5181600" y="5410200"/>
            <a:ext cx="3657600" cy="369332"/>
          </a:xfrm>
          <a:prstGeom prst="rect">
            <a:avLst/>
          </a:prstGeom>
          <a:noFill/>
        </p:spPr>
        <p:txBody>
          <a:bodyPr wrap="square" rtlCol="0">
            <a:spAutoFit/>
          </a:bodyPr>
          <a:lstStyle/>
          <a:p>
            <a:r>
              <a:rPr lang="en-US" b="1" dirty="0" smtClean="0">
                <a:latin typeface="Baskerville Old Face" pitchFamily="18" charset="0"/>
              </a:rPr>
              <a:t>ONE ROOF,  MANY SOLUTIONS</a:t>
            </a:r>
            <a:endParaRPr lang="en-US" b="1" dirty="0">
              <a:latin typeface="Baskerville Old Face" pitchFamily="18" charset="0"/>
            </a:endParaRPr>
          </a:p>
        </p:txBody>
      </p:sp>
      <p:sp>
        <p:nvSpPr>
          <p:cNvPr id="13" name="TextBox 12"/>
          <p:cNvSpPr txBox="1"/>
          <p:nvPr/>
        </p:nvSpPr>
        <p:spPr>
          <a:xfrm>
            <a:off x="228600" y="5029200"/>
            <a:ext cx="9144000" cy="400110"/>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oper Black" pitchFamily="18" charset="0"/>
              </a:rPr>
              <a:t>Low &amp; Medium Voltage Control &amp; Automation Instrumentation</a:t>
            </a:r>
            <a:endParaRPr lang="en-U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oper Black" pitchFamily="18" charset="0"/>
            </a:endParaRPr>
          </a:p>
        </p:txBody>
      </p:sp>
      <p:sp>
        <p:nvSpPr>
          <p:cNvPr id="8"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cxnSp>
        <p:nvCxnSpPr>
          <p:cNvPr id="14" name="Straight Connector 13"/>
          <p:cNvCxnSpPr/>
          <p:nvPr/>
        </p:nvCxnSpPr>
        <p:spPr>
          <a:xfrm>
            <a:off x="5943600" y="2362200"/>
            <a:ext cx="3276600" cy="1648"/>
          </a:xfrm>
          <a:prstGeom prst="line">
            <a:avLst/>
          </a:prstGeom>
          <a:ln w="76200"/>
        </p:spPr>
        <p:style>
          <a:lnRef idx="3">
            <a:schemeClr val="accent4"/>
          </a:lnRef>
          <a:fillRef idx="0">
            <a:schemeClr val="accent4"/>
          </a:fillRef>
          <a:effectRef idx="2">
            <a:schemeClr val="accent4"/>
          </a:effectRef>
          <a:fontRef idx="minor">
            <a:schemeClr val="tx1"/>
          </a:fontRef>
        </p:style>
      </p:cxnSp>
      <p:cxnSp>
        <p:nvCxnSpPr>
          <p:cNvPr id="17" name="Straight Connector 16"/>
          <p:cNvCxnSpPr/>
          <p:nvPr/>
        </p:nvCxnSpPr>
        <p:spPr>
          <a:xfrm rot="10800000">
            <a:off x="8839200" y="3199694"/>
            <a:ext cx="304800" cy="706"/>
          </a:xfrm>
          <a:prstGeom prst="line">
            <a:avLst/>
          </a:prstGeom>
        </p:spPr>
        <p:style>
          <a:lnRef idx="3">
            <a:schemeClr val="accent6"/>
          </a:lnRef>
          <a:fillRef idx="0">
            <a:schemeClr val="accent6"/>
          </a:fillRef>
          <a:effectRef idx="2">
            <a:schemeClr val="accent6"/>
          </a:effectRef>
          <a:fontRef idx="minor">
            <a:schemeClr val="tx1"/>
          </a:fontRef>
        </p:style>
      </p:cxnSp>
      <p:cxnSp>
        <p:nvCxnSpPr>
          <p:cNvPr id="22" name="Straight Connector 21"/>
          <p:cNvCxnSpPr/>
          <p:nvPr/>
        </p:nvCxnSpPr>
        <p:spPr>
          <a:xfrm rot="10800000">
            <a:off x="-76199" y="3200400"/>
            <a:ext cx="304800" cy="706"/>
          </a:xfrm>
          <a:prstGeom prst="line">
            <a:avLst/>
          </a:prstGeom>
        </p:spPr>
        <p:style>
          <a:lnRef idx="3">
            <a:schemeClr val="accent6"/>
          </a:lnRef>
          <a:fillRef idx="0">
            <a:schemeClr val="accent6"/>
          </a:fillRef>
          <a:effectRef idx="2">
            <a:schemeClr val="accent6"/>
          </a:effectRef>
          <a:fontRef idx="minor">
            <a:schemeClr val="tx1"/>
          </a:fontRef>
        </p:style>
      </p:cxnSp>
      <p:sp>
        <p:nvSpPr>
          <p:cNvPr id="15" name="TextBox 14"/>
          <p:cNvSpPr txBox="1"/>
          <p:nvPr/>
        </p:nvSpPr>
        <p:spPr>
          <a:xfrm>
            <a:off x="2286000" y="1944469"/>
            <a:ext cx="3810000" cy="646331"/>
          </a:xfrm>
          <a:prstGeom prst="rect">
            <a:avLst/>
          </a:prstGeom>
          <a:noFill/>
        </p:spPr>
        <p:txBody>
          <a:bodyPr wrap="square" rtlCol="0">
            <a:spAutoFit/>
          </a:bodyPr>
          <a:lstStyle/>
          <a:p>
            <a:r>
              <a:rPr lang="en-US" sz="3600" dirty="0" smtClean="0">
                <a:solidFill>
                  <a:schemeClr val="tx2"/>
                </a:solidFill>
                <a:effectLst>
                  <a:reflection blurRad="6350" stA="55000" endA="300" endPos="45500" dir="5400000" sy="-100000" algn="bl" rotWithShape="0"/>
                </a:effectLst>
                <a:latin typeface="Cooper Black" pitchFamily="18" charset="0"/>
              </a:rPr>
              <a:t>ELECTRONICS</a:t>
            </a:r>
            <a:endParaRPr lang="en-US" sz="3600" dirty="0">
              <a:solidFill>
                <a:schemeClr val="tx2"/>
              </a:solidFill>
              <a:effectLst>
                <a:reflection blurRad="6350" stA="55000" endA="300" endPos="45500" dir="5400000" sy="-100000" algn="bl" rotWithShape="0"/>
              </a:effectLst>
              <a:latin typeface="Cooper Black" pitchFamily="18" charset="0"/>
            </a:endParaRPr>
          </a:p>
        </p:txBody>
      </p:sp>
      <p:sp>
        <p:nvSpPr>
          <p:cNvPr id="16" name="TextBox 15"/>
          <p:cNvSpPr txBox="1"/>
          <p:nvPr/>
        </p:nvSpPr>
        <p:spPr>
          <a:xfrm>
            <a:off x="5715000" y="621268"/>
            <a:ext cx="3352800" cy="369332"/>
          </a:xfrm>
          <a:prstGeom prst="rect">
            <a:avLst/>
          </a:prstGeom>
          <a:noFill/>
        </p:spPr>
        <p:txBody>
          <a:bodyPr wrap="square" rtlCol="0">
            <a:spAutoFit/>
          </a:bodyPr>
          <a:lstStyle/>
          <a:p>
            <a:r>
              <a:rPr lang="en-IN" b="1" dirty="0" smtClean="0">
                <a:effectLst>
                  <a:outerShdw blurRad="38100" dist="38100" dir="2700000" algn="tl">
                    <a:srgbClr val="000000">
                      <a:alpha val="43137"/>
                    </a:srgbClr>
                  </a:outerShdw>
                </a:effectLst>
                <a:latin typeface="Times New Roman" pitchFamily="18" charset="0"/>
                <a:cs typeface="Times New Roman" pitchFamily="18" charset="0"/>
              </a:rPr>
              <a:t>Authorized channel Partner of</a:t>
            </a:r>
            <a:endParaRPr lang="en-IN" b="1"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ransition spd="slow">
    <p:wheel spokes="8"/>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PC2\Desktop\INDITRON.jpg"/>
          <p:cNvPicPr>
            <a:picLocks noChangeAspect="1" noChangeArrowheads="1"/>
          </p:cNvPicPr>
          <p:nvPr/>
        </p:nvPicPr>
        <p:blipFill>
          <a:blip r:embed="rId3"/>
          <a:srcRect/>
          <a:stretch>
            <a:fillRect/>
          </a:stretch>
        </p:blipFill>
        <p:spPr bwMode="auto">
          <a:xfrm>
            <a:off x="742950" y="1247775"/>
            <a:ext cx="7658100" cy="4619625"/>
          </a:xfrm>
          <a:prstGeom prst="rect">
            <a:avLst/>
          </a:prstGeom>
          <a:noFill/>
        </p:spPr>
      </p:pic>
      <p:sp>
        <p:nvSpPr>
          <p:cNvPr id="10"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a:t>
            </a:r>
            <a:r>
              <a:rPr lang="en-GB" sz="1400" b="1" dirty="0" smtClean="0">
                <a:solidFill>
                  <a:schemeClr val="bg1">
                    <a:lumMod val="50000"/>
                  </a:schemeClr>
                </a:solidFill>
                <a:latin typeface="Times New Roman" pitchFamily="18" charset="0"/>
                <a:cs typeface="Times New Roman" pitchFamily="18" charset="0"/>
              </a:rPr>
              <a:t>rights reserved</a:t>
            </a:r>
            <a:endParaRPr lang="en-US" sz="1400" b="1" dirty="0">
              <a:solidFill>
                <a:schemeClr val="bg1">
                  <a:lumMod val="50000"/>
                </a:schemeClr>
              </a:solidFill>
              <a:latin typeface="Times New Roman" pitchFamily="18" charset="0"/>
              <a:cs typeface="Times New Roman" pitchFamily="18" charset="0"/>
            </a:endParaRPr>
          </a:p>
        </p:txBody>
      </p:sp>
      <p:sp>
        <p:nvSpPr>
          <p:cNvPr id="8"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i="0" u="none" strike="noStrike" kern="1200" cap="none" spc="0" normalizeH="0" baseline="0" noProof="0" dirty="0" smtClean="0">
              <a:ln>
                <a:noFill/>
              </a:ln>
              <a:solidFill>
                <a:schemeClr val="bg1">
                  <a:lumMod val="50000"/>
                </a:schemeClr>
              </a:solidFill>
              <a:effectLst/>
              <a:uLnTx/>
              <a:uFillTx/>
              <a:latin typeface="Times New Roman" pitchFamily="18" charset="0"/>
              <a:ea typeface="+mn-ea"/>
              <a:cs typeface="Times New Roman" pitchFamily="18" charset="0"/>
            </a:endParaRPr>
          </a:p>
        </p:txBody>
      </p:sp>
      <p:sp>
        <p:nvSpPr>
          <p:cNvPr id="12" name="TextBox 11"/>
          <p:cNvSpPr txBox="1"/>
          <p:nvPr/>
        </p:nvSpPr>
        <p:spPr>
          <a:xfrm>
            <a:off x="304800" y="0"/>
            <a:ext cx="1371600" cy="1446550"/>
          </a:xfrm>
          <a:prstGeom prst="rect">
            <a:avLst/>
          </a:prstGeom>
          <a:noFill/>
        </p:spPr>
        <p:txBody>
          <a:bodyPr wrap="square" rtlCol="0">
            <a:spAutoFit/>
          </a:bodyPr>
          <a:lstStyle/>
          <a:p>
            <a:r>
              <a:rPr lang="en-US" sz="8800" dirty="0" smtClean="0">
                <a:solidFill>
                  <a:schemeClr val="tx2">
                    <a:lumMod val="60000"/>
                    <a:lumOff val="40000"/>
                  </a:schemeClr>
                </a:solidFill>
                <a:latin typeface="Edwardian Script ITC" pitchFamily="66" charset="0"/>
              </a:rPr>
              <a:t>C</a:t>
            </a:r>
            <a:endParaRPr lang="en-IN" sz="8800" dirty="0">
              <a:solidFill>
                <a:schemeClr val="tx2">
                  <a:lumMod val="60000"/>
                  <a:lumOff val="40000"/>
                </a:schemeClr>
              </a:solidFill>
              <a:latin typeface="Edwardian Script ITC" pitchFamily="66" charset="0"/>
            </a:endParaRPr>
          </a:p>
        </p:txBody>
      </p:sp>
      <p:sp>
        <p:nvSpPr>
          <p:cNvPr id="15" name="TextBox 14"/>
          <p:cNvSpPr txBox="1"/>
          <p:nvPr/>
        </p:nvSpPr>
        <p:spPr>
          <a:xfrm>
            <a:off x="685800" y="457200"/>
            <a:ext cx="4343400" cy="769441"/>
          </a:xfrm>
          <a:prstGeom prst="rect">
            <a:avLst/>
          </a:prstGeom>
          <a:noFill/>
        </p:spPr>
        <p:txBody>
          <a:bodyPr wrap="square" rtlCol="0">
            <a:spAutoFit/>
          </a:bodyPr>
          <a:lstStyle/>
          <a:p>
            <a:r>
              <a:rPr lang="en-US" sz="4400" dirty="0" smtClean="0">
                <a:latin typeface="Times New Roman" pitchFamily="18" charset="0"/>
                <a:cs typeface="Times New Roman" pitchFamily="18" charset="0"/>
              </a:rPr>
              <a:t>Company Profile</a:t>
            </a:r>
            <a:endParaRPr lang="en-IN" sz="4400" dirty="0">
              <a:latin typeface="Times New Roman" pitchFamily="18" charset="0"/>
              <a:cs typeface="Times New Roman" pitchFamily="18" charset="0"/>
            </a:endParaRPr>
          </a:p>
        </p:txBody>
      </p:sp>
      <p:sp>
        <p:nvSpPr>
          <p:cNvPr id="16" name="Parallelogram 15"/>
          <p:cNvSpPr/>
          <p:nvPr/>
        </p:nvSpPr>
        <p:spPr>
          <a:xfrm>
            <a:off x="4724400" y="609600"/>
            <a:ext cx="685800" cy="381000"/>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IN"/>
          </a:p>
        </p:txBody>
      </p:sp>
      <p:sp>
        <p:nvSpPr>
          <p:cNvPr id="18" name="Parallelogram 17"/>
          <p:cNvSpPr/>
          <p:nvPr/>
        </p:nvSpPr>
        <p:spPr>
          <a:xfrm>
            <a:off x="5410200" y="609600"/>
            <a:ext cx="457200" cy="381000"/>
          </a:xfrm>
          <a:prstGeom prst="parallelogram">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IN"/>
          </a:p>
        </p:txBody>
      </p:sp>
      <p:sp>
        <p:nvSpPr>
          <p:cNvPr id="19" name="Parallelogram 18"/>
          <p:cNvSpPr/>
          <p:nvPr/>
        </p:nvSpPr>
        <p:spPr>
          <a:xfrm>
            <a:off x="5867400" y="609600"/>
            <a:ext cx="304800" cy="381000"/>
          </a:xfrm>
          <a:prstGeom prst="parallelogram">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IN"/>
          </a:p>
        </p:txBody>
      </p:sp>
      <p:sp>
        <p:nvSpPr>
          <p:cNvPr id="20" name="TextBox 19"/>
          <p:cNvSpPr txBox="1"/>
          <p:nvPr/>
        </p:nvSpPr>
        <p:spPr>
          <a:xfrm>
            <a:off x="609600" y="1219200"/>
            <a:ext cx="7848600" cy="4708981"/>
          </a:xfrm>
          <a:prstGeom prst="rect">
            <a:avLst/>
          </a:prstGeom>
          <a:noFill/>
        </p:spPr>
        <p:txBody>
          <a:bodyPr wrap="square" rtlCol="0">
            <a:spAutoFit/>
          </a:bodyPr>
          <a:lstStyle/>
          <a:p>
            <a:pPr algn="just"/>
            <a:r>
              <a:rPr lang="en-US" sz="2000" b="1" dirty="0" smtClean="0">
                <a:latin typeface="Centaur" pitchFamily="18" charset="0"/>
                <a:cs typeface="Times New Roman" pitchFamily="18" charset="0"/>
              </a:rPr>
              <a:t>	We offer a broad spectrum of Electro Mechanical Solutions which have all the core technological resources for the manufacturing and process industries.</a:t>
            </a:r>
          </a:p>
          <a:p>
            <a:pPr algn="just"/>
            <a:endParaRPr lang="en-US" sz="2000" b="1" dirty="0">
              <a:latin typeface="Centaur" pitchFamily="18" charset="0"/>
              <a:cs typeface="Times New Roman" pitchFamily="18" charset="0"/>
            </a:endParaRPr>
          </a:p>
          <a:p>
            <a:pPr algn="just"/>
            <a:r>
              <a:rPr lang="en-US" sz="2000" b="1" dirty="0" smtClean="0">
                <a:latin typeface="Centaur" pitchFamily="18" charset="0"/>
                <a:cs typeface="Times New Roman" pitchFamily="18" charset="0"/>
              </a:rPr>
              <a:t>	Making use of all the available resources and exploiting the advancement in technologies from different industries, we customize the solutions as per your need. Ours is a one-of-a-kind industry where innovation  happens from an objective point  of view.</a:t>
            </a:r>
          </a:p>
          <a:p>
            <a:pPr algn="just"/>
            <a:endParaRPr lang="en-US" sz="2000" b="1" dirty="0" smtClean="0">
              <a:latin typeface="Centaur" pitchFamily="18" charset="0"/>
              <a:cs typeface="Times New Roman" pitchFamily="18" charset="0"/>
            </a:endParaRPr>
          </a:p>
          <a:p>
            <a:pPr algn="just"/>
            <a:r>
              <a:rPr lang="en-US" sz="2000" b="1" dirty="0">
                <a:latin typeface="Centaur" pitchFamily="18" charset="0"/>
                <a:cs typeface="Times New Roman" pitchFamily="18" charset="0"/>
              </a:rPr>
              <a:t>	</a:t>
            </a:r>
            <a:r>
              <a:rPr lang="en-US" sz="2000" b="1" dirty="0" smtClean="0">
                <a:latin typeface="Centaur" pitchFamily="18" charset="0"/>
                <a:cs typeface="Times New Roman" pitchFamily="18" charset="0"/>
              </a:rPr>
              <a:t>We provide process-centric solutions which are developed for a specific process alone. </a:t>
            </a:r>
            <a:endParaRPr lang="en-IN" sz="2000" b="1" dirty="0" smtClean="0">
              <a:latin typeface="Centaur" pitchFamily="18" charset="0"/>
              <a:cs typeface="Times New Roman" pitchFamily="18" charset="0"/>
            </a:endParaRPr>
          </a:p>
          <a:p>
            <a:pPr algn="just"/>
            <a:r>
              <a:rPr lang="en-US" sz="2000" b="1" dirty="0" smtClean="0">
                <a:latin typeface="Centaur" pitchFamily="18" charset="0"/>
                <a:cs typeface="Times New Roman" pitchFamily="18" charset="0"/>
              </a:rPr>
              <a:t>	Our company provided facilities are:</a:t>
            </a:r>
          </a:p>
          <a:p>
            <a:pPr algn="just"/>
            <a:r>
              <a:rPr lang="en-US" sz="2000" b="1" dirty="0" smtClean="0">
                <a:latin typeface="Centaur" pitchFamily="18" charset="0"/>
                <a:cs typeface="Times New Roman" pitchFamily="18" charset="0"/>
              </a:rPr>
              <a:t>	</a:t>
            </a:r>
          </a:p>
          <a:p>
            <a:pPr algn="just"/>
            <a:r>
              <a:rPr lang="en-US" sz="2000" b="1" dirty="0">
                <a:latin typeface="Centaur" pitchFamily="18" charset="0"/>
                <a:cs typeface="Times New Roman" pitchFamily="18" charset="0"/>
              </a:rPr>
              <a:t>	</a:t>
            </a:r>
            <a:r>
              <a:rPr lang="en-US" sz="2000" b="1" dirty="0" smtClean="0">
                <a:latin typeface="Centaur" pitchFamily="18" charset="0"/>
                <a:cs typeface="Times New Roman" pitchFamily="18" charset="0"/>
              </a:rPr>
              <a:t>Planning</a:t>
            </a:r>
            <a:r>
              <a:rPr lang="en-US" sz="2000" b="1" dirty="0">
                <a:latin typeface="Centaur" pitchFamily="18" charset="0"/>
                <a:cs typeface="Times New Roman" pitchFamily="18" charset="0"/>
              </a:rPr>
              <a:t>,</a:t>
            </a:r>
            <a:r>
              <a:rPr lang="en-IN" sz="2000" b="1" dirty="0" smtClean="0">
                <a:latin typeface="Centaur" pitchFamily="18" charset="0"/>
                <a:cs typeface="Times New Roman" pitchFamily="18" charset="0"/>
              </a:rPr>
              <a:t> Designing,</a:t>
            </a:r>
            <a:r>
              <a:rPr lang="en-IN" sz="2000" b="1" dirty="0">
                <a:latin typeface="Centaur" pitchFamily="18" charset="0"/>
                <a:cs typeface="Times New Roman" pitchFamily="18" charset="0"/>
              </a:rPr>
              <a:t> </a:t>
            </a:r>
            <a:r>
              <a:rPr lang="en-IN" sz="2000" b="1" dirty="0" smtClean="0">
                <a:latin typeface="Centaur" pitchFamily="18" charset="0"/>
                <a:cs typeface="Times New Roman" pitchFamily="18" charset="0"/>
              </a:rPr>
              <a:t>Detailing,  Procurement, Manufacturing, Supply, Installation, Testing and commissioning  of all kinds of electrical and instrumentation equipments. </a:t>
            </a:r>
          </a:p>
        </p:txBody>
      </p:sp>
      <p:cxnSp>
        <p:nvCxnSpPr>
          <p:cNvPr id="23" name="Straight Connector 22"/>
          <p:cNvCxnSpPr/>
          <p:nvPr/>
        </p:nvCxnSpPr>
        <p:spPr>
          <a:xfrm>
            <a:off x="838200" y="1141412"/>
            <a:ext cx="7696200" cy="1588"/>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8458200" y="9906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p:cNvCxnSpPr/>
          <p:nvPr/>
        </p:nvCxnSpPr>
        <p:spPr>
          <a:xfrm>
            <a:off x="914400" y="5942012"/>
            <a:ext cx="7696200" cy="1588"/>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838200" y="57912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pull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PC2\Downloads\LOGO\108365351.jpg"/>
          <p:cNvPicPr>
            <a:picLocks noChangeAspect="1" noChangeArrowheads="1"/>
          </p:cNvPicPr>
          <p:nvPr/>
        </p:nvPicPr>
        <p:blipFill>
          <a:blip r:embed="rId2"/>
          <a:srcRect/>
          <a:stretch>
            <a:fillRect/>
          </a:stretch>
        </p:blipFill>
        <p:spPr bwMode="auto">
          <a:xfrm>
            <a:off x="-76200" y="2057400"/>
            <a:ext cx="9282081" cy="3810000"/>
          </a:xfrm>
          <a:prstGeom prst="rect">
            <a:avLst/>
          </a:prstGeom>
          <a:noFill/>
        </p:spPr>
      </p:pic>
      <p:sp>
        <p:nvSpPr>
          <p:cNvPr id="6" name="TextBox 5"/>
          <p:cNvSpPr txBox="1"/>
          <p:nvPr/>
        </p:nvSpPr>
        <p:spPr>
          <a:xfrm>
            <a:off x="0" y="2518827"/>
            <a:ext cx="5334000" cy="1138773"/>
          </a:xfrm>
          <a:prstGeom prst="rect">
            <a:avLst/>
          </a:prstGeom>
          <a:solidFill>
            <a:srgbClr val="92D050">
              <a:alpha val="30196"/>
            </a:srgbClr>
          </a:solidFill>
          <a:ln>
            <a:noFill/>
          </a:ln>
          <a:effectLst>
            <a:innerShdw blurRad="114300">
              <a:prstClr val="black"/>
            </a:innerShdw>
          </a:effectLst>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en-US" sz="2400" dirty="0" smtClean="0">
                <a:solidFill>
                  <a:schemeClr val="bg1"/>
                </a:solidFill>
                <a:latin typeface="Cooper Black" pitchFamily="18" charset="0"/>
              </a:rPr>
              <a:t>WE BEGINES WHERE</a:t>
            </a:r>
          </a:p>
          <a:p>
            <a:r>
              <a:rPr lang="en-US" sz="4400" dirty="0" smtClean="0">
                <a:solidFill>
                  <a:schemeClr val="bg1"/>
                </a:solidFill>
                <a:latin typeface="Cooper Black" pitchFamily="18" charset="0"/>
              </a:rPr>
              <a:t>ENGINEERS END</a:t>
            </a:r>
            <a:endParaRPr lang="en-US" sz="4400" dirty="0">
              <a:solidFill>
                <a:schemeClr val="bg1"/>
              </a:solidFill>
              <a:latin typeface="Cooper Black" pitchFamily="18" charset="0"/>
            </a:endParaRPr>
          </a:p>
        </p:txBody>
      </p:sp>
      <p:pic>
        <p:nvPicPr>
          <p:cNvPr id="7" name="Picture 2" descr="C:\Users\ADMINS\Desktop\Untitled.jpg"/>
          <p:cNvPicPr>
            <a:picLocks noChangeAspect="1" noChangeArrowheads="1"/>
          </p:cNvPicPr>
          <p:nvPr/>
        </p:nvPicPr>
        <p:blipFill>
          <a:blip r:embed="rId3"/>
          <a:srcRect/>
          <a:stretch>
            <a:fillRect/>
          </a:stretch>
        </p:blipFill>
        <p:spPr bwMode="auto">
          <a:xfrm>
            <a:off x="0" y="0"/>
            <a:ext cx="1676400" cy="1239690"/>
          </a:xfrm>
          <a:prstGeom prst="rect">
            <a:avLst/>
          </a:prstGeom>
          <a:noFill/>
        </p:spPr>
      </p:pic>
      <p:sp>
        <p:nvSpPr>
          <p:cNvPr id="8" name="TextBox 7"/>
          <p:cNvSpPr txBox="1"/>
          <p:nvPr/>
        </p:nvSpPr>
        <p:spPr>
          <a:xfrm>
            <a:off x="1447800" y="762000"/>
            <a:ext cx="7696200" cy="707886"/>
          </a:xfrm>
          <a:prstGeom prst="rect">
            <a:avLst/>
          </a:prstGeom>
          <a:noFill/>
        </p:spPr>
        <p:txBody>
          <a:bodyPr wrap="square" rtlCol="0">
            <a:spAutoFit/>
          </a:bodyPr>
          <a:lstStyle/>
          <a:p>
            <a:r>
              <a:rPr lang="en-US" sz="4000" dirty="0" smtClean="0">
                <a:solidFill>
                  <a:srgbClr val="C00000"/>
                </a:solidFill>
                <a:latin typeface="Arial Black" pitchFamily="34" charset="0"/>
                <a:cs typeface="Times New Roman" pitchFamily="18" charset="0"/>
              </a:rPr>
              <a:t>CHITRANSH ELECTRICALS</a:t>
            </a:r>
            <a:endParaRPr lang="en-US" sz="4000" dirty="0">
              <a:solidFill>
                <a:srgbClr val="C00000"/>
              </a:solidFill>
              <a:latin typeface="Arial Black" pitchFamily="34" charset="0"/>
              <a:cs typeface="Times New Roman" pitchFamily="18" charset="0"/>
            </a:endParaRPr>
          </a:p>
        </p:txBody>
      </p:sp>
      <p:sp>
        <p:nvSpPr>
          <p:cNvPr id="9"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10"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from="(-#ppt_w/2)" to="(#ppt_x)" calcmode="lin" valueType="num">
                                      <p:cBhvr>
                                        <p:cTn id="7" dur="1200" fill="hold">
                                          <p:stCondLst>
                                            <p:cond delay="0"/>
                                          </p:stCondLst>
                                        </p:cTn>
                                        <p:tgtEl>
                                          <p:spTgt spid="6"/>
                                        </p:tgtEl>
                                        <p:attrNameLst>
                                          <p:attrName>ppt_x</p:attrName>
                                        </p:attrNameLst>
                                      </p:cBhvr>
                                    </p:anim>
                                    <p:anim from="0" to="-1.0" calcmode="lin" valueType="num">
                                      <p:cBhvr>
                                        <p:cTn id="8" dur="400" decel="50000" autoRev="1" fill="hold">
                                          <p:stCondLst>
                                            <p:cond delay="1200"/>
                                          </p:stCondLst>
                                        </p:cTn>
                                        <p:tgtEl>
                                          <p:spTgt spid="6"/>
                                        </p:tgtEl>
                                        <p:attrNameLst>
                                          <p:attrName>xshear</p:attrName>
                                        </p:attrNameLst>
                                      </p:cBhvr>
                                    </p:anim>
                                    <p:animScale>
                                      <p:cBhvr>
                                        <p:cTn id="9" dur="400" decel="100000" autoRev="1" fill="hold">
                                          <p:stCondLst>
                                            <p:cond delay="1200"/>
                                          </p:stCondLst>
                                        </p:cTn>
                                        <p:tgtEl>
                                          <p:spTgt spid="6"/>
                                        </p:tgtEl>
                                      </p:cBhvr>
                                      <p:from x="100000" y="100000"/>
                                      <p:to x="80000" y="100000"/>
                                    </p:animScale>
                                    <p:anim by="(#ppt_h/3+#ppt_w*0.1)" calcmode="lin" valueType="num">
                                      <p:cBhvr additive="sum">
                                        <p:cTn id="10" dur="400" decel="100000" autoRev="1" fill="hold">
                                          <p:stCondLst>
                                            <p:cond delay="1200"/>
                                          </p:stCondLst>
                                        </p:cTn>
                                        <p:tgtEl>
                                          <p:spTgt spid="6"/>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0"/>
            <a:ext cx="1371600" cy="1446550"/>
          </a:xfrm>
          <a:prstGeom prst="rect">
            <a:avLst/>
          </a:prstGeom>
          <a:noFill/>
        </p:spPr>
        <p:txBody>
          <a:bodyPr wrap="square" rtlCol="0">
            <a:spAutoFit/>
          </a:bodyPr>
          <a:lstStyle/>
          <a:p>
            <a:r>
              <a:rPr lang="en-US" sz="8800" dirty="0" smtClean="0">
                <a:solidFill>
                  <a:schemeClr val="tx2">
                    <a:lumMod val="60000"/>
                    <a:lumOff val="40000"/>
                  </a:schemeClr>
                </a:solidFill>
                <a:latin typeface="Edwardian Script ITC" pitchFamily="66" charset="0"/>
              </a:rPr>
              <a:t>C</a:t>
            </a:r>
            <a:endParaRPr lang="en-IN" sz="8800" dirty="0">
              <a:solidFill>
                <a:schemeClr val="tx2">
                  <a:lumMod val="60000"/>
                  <a:lumOff val="40000"/>
                </a:schemeClr>
              </a:solidFill>
              <a:latin typeface="Edwardian Script ITC" pitchFamily="66" charset="0"/>
            </a:endParaRPr>
          </a:p>
        </p:txBody>
      </p:sp>
      <p:sp>
        <p:nvSpPr>
          <p:cNvPr id="4" name="TextBox 3"/>
          <p:cNvSpPr txBox="1"/>
          <p:nvPr/>
        </p:nvSpPr>
        <p:spPr>
          <a:xfrm>
            <a:off x="685800" y="457200"/>
            <a:ext cx="4343400" cy="769441"/>
          </a:xfrm>
          <a:prstGeom prst="rect">
            <a:avLst/>
          </a:prstGeom>
          <a:noFill/>
        </p:spPr>
        <p:txBody>
          <a:bodyPr wrap="square" rtlCol="0">
            <a:spAutoFit/>
          </a:bodyPr>
          <a:lstStyle/>
          <a:p>
            <a:r>
              <a:rPr lang="en-US" sz="4400" dirty="0" smtClean="0">
                <a:latin typeface="Times New Roman" pitchFamily="18" charset="0"/>
                <a:cs typeface="Times New Roman" pitchFamily="18" charset="0"/>
              </a:rPr>
              <a:t>Company Profile</a:t>
            </a:r>
            <a:endParaRPr lang="en-IN" sz="4400" dirty="0">
              <a:latin typeface="Times New Roman" pitchFamily="18" charset="0"/>
              <a:cs typeface="Times New Roman" pitchFamily="18" charset="0"/>
            </a:endParaRPr>
          </a:p>
        </p:txBody>
      </p:sp>
      <p:sp>
        <p:nvSpPr>
          <p:cNvPr id="5" name="Parallelogram 4"/>
          <p:cNvSpPr/>
          <p:nvPr/>
        </p:nvSpPr>
        <p:spPr>
          <a:xfrm>
            <a:off x="4724400" y="609600"/>
            <a:ext cx="685800" cy="381000"/>
          </a:xfrm>
          <a:prstGeom prst="parallelogram">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IN"/>
          </a:p>
        </p:txBody>
      </p:sp>
      <p:sp>
        <p:nvSpPr>
          <p:cNvPr id="6" name="Parallelogram 5"/>
          <p:cNvSpPr/>
          <p:nvPr/>
        </p:nvSpPr>
        <p:spPr>
          <a:xfrm>
            <a:off x="5410200" y="609600"/>
            <a:ext cx="457200" cy="381000"/>
          </a:xfrm>
          <a:prstGeom prst="parallelogram">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IN"/>
          </a:p>
        </p:txBody>
      </p:sp>
      <p:sp>
        <p:nvSpPr>
          <p:cNvPr id="7" name="Parallelogram 6"/>
          <p:cNvSpPr/>
          <p:nvPr/>
        </p:nvSpPr>
        <p:spPr>
          <a:xfrm>
            <a:off x="5867400" y="609600"/>
            <a:ext cx="304800" cy="381000"/>
          </a:xfrm>
          <a:prstGeom prst="parallelogram">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IN"/>
          </a:p>
        </p:txBody>
      </p:sp>
      <p:cxnSp>
        <p:nvCxnSpPr>
          <p:cNvPr id="8" name="Straight Connector 7"/>
          <p:cNvCxnSpPr/>
          <p:nvPr/>
        </p:nvCxnSpPr>
        <p:spPr>
          <a:xfrm>
            <a:off x="838200" y="1141412"/>
            <a:ext cx="76962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9" name="Oval 8"/>
          <p:cNvSpPr/>
          <p:nvPr/>
        </p:nvSpPr>
        <p:spPr>
          <a:xfrm>
            <a:off x="8458200" y="990600"/>
            <a:ext cx="228600" cy="2286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cxnSp>
        <p:nvCxnSpPr>
          <p:cNvPr id="10" name="Straight Connector 9"/>
          <p:cNvCxnSpPr/>
          <p:nvPr/>
        </p:nvCxnSpPr>
        <p:spPr>
          <a:xfrm>
            <a:off x="914400" y="5942012"/>
            <a:ext cx="7696200" cy="1588"/>
          </a:xfrm>
          <a:prstGeom prst="line">
            <a:avLst/>
          </a:prstGeom>
          <a:ln/>
        </p:spPr>
        <p:style>
          <a:lnRef idx="3">
            <a:schemeClr val="accent2"/>
          </a:lnRef>
          <a:fillRef idx="0">
            <a:schemeClr val="accent2"/>
          </a:fillRef>
          <a:effectRef idx="2">
            <a:schemeClr val="accent2"/>
          </a:effectRef>
          <a:fontRef idx="minor">
            <a:schemeClr val="tx1"/>
          </a:fontRef>
        </p:style>
      </p:cxnSp>
      <p:sp>
        <p:nvSpPr>
          <p:cNvPr id="11" name="Oval 10"/>
          <p:cNvSpPr/>
          <p:nvPr/>
        </p:nvSpPr>
        <p:spPr>
          <a:xfrm>
            <a:off x="838200" y="5791200"/>
            <a:ext cx="228600" cy="2286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2" name="TextBox 11"/>
          <p:cNvSpPr txBox="1"/>
          <p:nvPr/>
        </p:nvSpPr>
        <p:spPr>
          <a:xfrm>
            <a:off x="381000" y="1391483"/>
            <a:ext cx="8305800" cy="4247317"/>
          </a:xfrm>
          <a:prstGeom prst="rect">
            <a:avLst/>
          </a:prstGeom>
          <a:noFill/>
        </p:spPr>
        <p:txBody>
          <a:bodyPr wrap="square" rtlCol="0">
            <a:spAutoFit/>
          </a:bodyPr>
          <a:lstStyle/>
          <a:p>
            <a:pPr algn="just"/>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CHITRANSH ELECTRICALS </a:t>
            </a:r>
            <a:r>
              <a:rPr lang="en-US" dirty="0" smtClean="0">
                <a:latin typeface="Times New Roman" pitchFamily="18" charset="0"/>
                <a:cs typeface="Times New Roman" pitchFamily="18" charset="0"/>
              </a:rPr>
              <a:t>was established in the year 1999 in </a:t>
            </a:r>
            <a:r>
              <a:rPr lang="en-US" dirty="0" err="1" smtClean="0">
                <a:latin typeface="Times New Roman" pitchFamily="18" charset="0"/>
                <a:cs typeface="Times New Roman" pitchFamily="18" charset="0"/>
              </a:rPr>
              <a:t>Dewas</a:t>
            </a:r>
            <a:r>
              <a:rPr lang="en-US" dirty="0" smtClean="0">
                <a:latin typeface="Times New Roman" pitchFamily="18" charset="0"/>
                <a:cs typeface="Times New Roman" pitchFamily="18" charset="0"/>
              </a:rPr>
              <a:t> (M.P.). Over the years </a:t>
            </a:r>
            <a:r>
              <a:rPr lang="en-US" dirty="0" err="1" smtClean="0">
                <a:latin typeface="Times New Roman" pitchFamily="18" charset="0"/>
                <a:cs typeface="Times New Roman" pitchFamily="18" charset="0"/>
              </a:rPr>
              <a:t>Chitransh</a:t>
            </a:r>
            <a:r>
              <a:rPr lang="en-US" dirty="0" smtClean="0">
                <a:latin typeface="Times New Roman" pitchFamily="18" charset="0"/>
                <a:cs typeface="Times New Roman" pitchFamily="18" charset="0"/>
              </a:rPr>
              <a:t> Electricals has earned a reputation of providing quality services to meet requirements of major players from almost every industrial sectors – Engineering, Food &amp; beverages, Automobiles, Rubber, Plastic, Thermal powers, Petrochemicals, Steel etc in India. This has been achieved by taking special care in bringing resources with appropriate skills for required projects. </a:t>
            </a:r>
            <a:r>
              <a:rPr lang="en-US" dirty="0" err="1" smtClean="0">
                <a:latin typeface="Times New Roman" pitchFamily="18" charset="0"/>
                <a:cs typeface="Times New Roman" pitchFamily="18" charset="0"/>
              </a:rPr>
              <a:t>Chitransh</a:t>
            </a:r>
            <a:r>
              <a:rPr lang="en-US" dirty="0" smtClean="0">
                <a:latin typeface="Times New Roman" pitchFamily="18" charset="0"/>
                <a:cs typeface="Times New Roman" pitchFamily="18" charset="0"/>
              </a:rPr>
              <a:t> Electricals actively  involved  in Electricals,  instrumentation  and </a:t>
            </a:r>
            <a:r>
              <a:rPr lang="en-US" dirty="0" err="1" smtClean="0">
                <a:latin typeface="Times New Roman" pitchFamily="18" charset="0"/>
                <a:cs typeface="Times New Roman" pitchFamily="18" charset="0"/>
              </a:rPr>
              <a:t>Mechnical</a:t>
            </a:r>
            <a:r>
              <a:rPr lang="en-US" dirty="0" smtClean="0">
                <a:latin typeface="Times New Roman" pitchFamily="18" charset="0"/>
                <a:cs typeface="Times New Roman" pitchFamily="18" charset="0"/>
              </a:rPr>
              <a:t> work and erection (Mechanical, Electrical and Instrumentation work), testing, commissioning of  pretreatment   plants,  demineralization   plants,  raw  water  treatment   plants,  water  recirculation systems, ETP, RO (Reverse Osmosis) plants etc. and   Operation &amp; Maintenance of water &amp; waste management systems.</a:t>
            </a:r>
          </a:p>
          <a:p>
            <a:pPr algn="just"/>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	Today </a:t>
            </a:r>
            <a:r>
              <a:rPr lang="en-US" dirty="0" err="1" smtClean="0">
                <a:latin typeface="Times New Roman" pitchFamily="18" charset="0"/>
                <a:cs typeface="Times New Roman" pitchFamily="18" charset="0"/>
              </a:rPr>
              <a:t>Chitransh</a:t>
            </a:r>
            <a:r>
              <a:rPr lang="en-US" dirty="0" smtClean="0">
                <a:latin typeface="Times New Roman" pitchFamily="18" charset="0"/>
                <a:cs typeface="Times New Roman" pitchFamily="18" charset="0"/>
              </a:rPr>
              <a:t> Electricals has reached the critical mass, from where it is ideally suited to provide boundless service and care, </a:t>
            </a:r>
          </a:p>
          <a:p>
            <a:pPr algn="just"/>
            <a:endParaRPr lang="en-US" dirty="0">
              <a:latin typeface="Times New Roman" pitchFamily="18" charset="0"/>
              <a:cs typeface="Times New Roman" pitchFamily="18" charset="0"/>
            </a:endParaRPr>
          </a:p>
        </p:txBody>
      </p:sp>
      <p:sp>
        <p:nvSpPr>
          <p:cNvPr id="13"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14"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COMPANY\LOGO\embedded &amp; robotics.jpg"/>
          <p:cNvPicPr>
            <a:picLocks noChangeAspect="1" noChangeArrowheads="1"/>
          </p:cNvPicPr>
          <p:nvPr/>
        </p:nvPicPr>
        <p:blipFill>
          <a:blip r:embed="rId2">
            <a:lum bright="-40000" contrast="40000"/>
          </a:blip>
          <a:srcRect/>
          <a:stretch>
            <a:fillRect/>
          </a:stretch>
        </p:blipFill>
        <p:spPr bwMode="auto">
          <a:xfrm>
            <a:off x="-76200" y="2819400"/>
            <a:ext cx="9372600" cy="3293584"/>
          </a:xfrm>
          <a:prstGeom prst="rect">
            <a:avLst/>
          </a:prstGeom>
          <a:noFill/>
        </p:spPr>
      </p:pic>
      <p:pic>
        <p:nvPicPr>
          <p:cNvPr id="1026" name="Picture 2" descr="C:\Users\PC2\Downloads\LOGO\2.jpg"/>
          <p:cNvPicPr>
            <a:picLocks noChangeAspect="1" noChangeArrowheads="1"/>
          </p:cNvPicPr>
          <p:nvPr/>
        </p:nvPicPr>
        <p:blipFill>
          <a:blip r:embed="rId3">
            <a:lum contrast="40000"/>
          </a:blip>
          <a:srcRect/>
          <a:stretch>
            <a:fillRect/>
          </a:stretch>
        </p:blipFill>
        <p:spPr bwMode="auto">
          <a:xfrm>
            <a:off x="0" y="-609600"/>
            <a:ext cx="9144000" cy="3505200"/>
          </a:xfrm>
          <a:prstGeom prst="rect">
            <a:avLst/>
          </a:prstGeom>
          <a:noFill/>
        </p:spPr>
      </p:pic>
      <p:sp>
        <p:nvSpPr>
          <p:cNvPr id="5" name="TextBox 4"/>
          <p:cNvSpPr txBox="1"/>
          <p:nvPr/>
        </p:nvSpPr>
        <p:spPr>
          <a:xfrm>
            <a:off x="533400" y="0"/>
            <a:ext cx="8153400" cy="1077218"/>
          </a:xfrm>
          <a:prstGeom prst="rect">
            <a:avLst/>
          </a:prstGeom>
          <a:noFill/>
        </p:spPr>
        <p:txBody>
          <a:bodyPr wrap="square" rtlCol="0">
            <a:spAutoFit/>
          </a:bodyPr>
          <a:lstStyle/>
          <a:p>
            <a:r>
              <a:rPr lang="en-US" sz="3200" dirty="0" smtClean="0">
                <a:solidFill>
                  <a:schemeClr val="bg1"/>
                </a:solidFill>
                <a:latin typeface="Cooper Black" pitchFamily="18" charset="0"/>
                <a:cs typeface="Times New Roman" pitchFamily="18" charset="0"/>
              </a:rPr>
              <a:t>LIST OF OUR MANUFACTURING &amp; SERVICE PRODUCTS</a:t>
            </a:r>
            <a:r>
              <a:rPr lang="en-US" sz="3200" dirty="0" smtClean="0">
                <a:latin typeface="Cooper Black" pitchFamily="18" charset="0"/>
                <a:cs typeface="Times New Roman" pitchFamily="18" charset="0"/>
              </a:rPr>
              <a:t> </a:t>
            </a:r>
            <a:endParaRPr lang="en-IN" sz="3200" dirty="0">
              <a:latin typeface="Cooper Black" pitchFamily="18" charset="0"/>
              <a:cs typeface="Times New Roman" pitchFamily="18" charset="0"/>
            </a:endParaRPr>
          </a:p>
        </p:txBody>
      </p:sp>
      <p:sp>
        <p:nvSpPr>
          <p:cNvPr id="6" name="TextBox 5"/>
          <p:cNvSpPr txBox="1"/>
          <p:nvPr/>
        </p:nvSpPr>
        <p:spPr>
          <a:xfrm>
            <a:off x="533400" y="1143000"/>
            <a:ext cx="8382000" cy="4524315"/>
          </a:xfrm>
          <a:prstGeom prst="rect">
            <a:avLst/>
          </a:prstGeom>
          <a:noFill/>
        </p:spPr>
        <p:txBody>
          <a:bodyPr wrap="square" rtlCol="0">
            <a:spAutoFit/>
          </a:bodyPr>
          <a:lstStyle/>
          <a:p>
            <a:pPr marL="342900" indent="-342900">
              <a:buAutoNum type="arabicPeriod"/>
            </a:pPr>
            <a:r>
              <a:rPr lang="en-US" sz="3600" dirty="0" smtClean="0">
                <a:solidFill>
                  <a:schemeClr val="bg1"/>
                </a:solidFill>
                <a:latin typeface="Forte" pitchFamily="66" charset="0"/>
              </a:rPr>
              <a:t> Electrical Panel Board.</a:t>
            </a:r>
          </a:p>
          <a:p>
            <a:pPr marL="342900" indent="-342900">
              <a:buAutoNum type="arabicPeriod"/>
            </a:pPr>
            <a:r>
              <a:rPr lang="en-US" sz="3600" dirty="0" smtClean="0">
                <a:solidFill>
                  <a:schemeClr val="bg1"/>
                </a:solidFill>
                <a:latin typeface="Forte" pitchFamily="66" charset="0"/>
              </a:rPr>
              <a:t> Control &amp; Automation.</a:t>
            </a:r>
          </a:p>
          <a:p>
            <a:pPr marL="342900" indent="-342900">
              <a:buAutoNum type="arabicPeriod"/>
            </a:pPr>
            <a:r>
              <a:rPr lang="en-US" sz="3600" dirty="0" smtClean="0">
                <a:solidFill>
                  <a:schemeClr val="bg1"/>
                </a:solidFill>
                <a:latin typeface="Forte" pitchFamily="66" charset="0"/>
              </a:rPr>
              <a:t> Water Treatment Plant manufacturer.</a:t>
            </a:r>
          </a:p>
          <a:p>
            <a:pPr marL="342900" indent="-342900">
              <a:buAutoNum type="arabicPeriod"/>
            </a:pPr>
            <a:r>
              <a:rPr lang="en-US" sz="3600" dirty="0" smtClean="0">
                <a:solidFill>
                  <a:schemeClr val="bg1"/>
                </a:solidFill>
                <a:latin typeface="Forte" pitchFamily="66" charset="0"/>
              </a:rPr>
              <a:t> Electrical, Mechanical &amp; Instrumentation installation work</a:t>
            </a:r>
          </a:p>
          <a:p>
            <a:pPr marL="342900" indent="-342900">
              <a:buAutoNum type="arabicPeriod"/>
            </a:pPr>
            <a:r>
              <a:rPr lang="en-US" sz="3600" dirty="0" smtClean="0">
                <a:solidFill>
                  <a:schemeClr val="bg1"/>
                </a:solidFill>
                <a:latin typeface="Forte" pitchFamily="66" charset="0"/>
              </a:rPr>
              <a:t> Operation &amp; maintenance of plant</a:t>
            </a:r>
          </a:p>
          <a:p>
            <a:pPr marL="342900" indent="-342900">
              <a:buAutoNum type="arabicPeriod"/>
            </a:pPr>
            <a:r>
              <a:rPr lang="en-US" sz="3600" dirty="0" smtClean="0">
                <a:solidFill>
                  <a:schemeClr val="bg1"/>
                </a:solidFill>
                <a:latin typeface="Forte" pitchFamily="66" charset="0"/>
              </a:rPr>
              <a:t> Electrical &amp; Instrumentation design &amp; consultancy</a:t>
            </a:r>
          </a:p>
        </p:txBody>
      </p:sp>
      <p:sp>
        <p:nvSpPr>
          <p:cNvPr id="4"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a:t>
            </a:r>
            <a:r>
              <a:rPr lang="en-GB" sz="1400" b="1" dirty="0" smtClean="0">
                <a:solidFill>
                  <a:schemeClr val="bg1">
                    <a:lumMod val="50000"/>
                  </a:schemeClr>
                </a:solidFill>
                <a:latin typeface="Times New Roman" pitchFamily="18" charset="0"/>
                <a:cs typeface="Times New Roman" pitchFamily="18" charset="0"/>
              </a:rPr>
              <a:t>rights reserved</a:t>
            </a:r>
            <a:endParaRPr lang="en-US" sz="1400" b="1" dirty="0">
              <a:solidFill>
                <a:schemeClr val="bg1">
                  <a:lumMod val="50000"/>
                </a:schemeClr>
              </a:solidFill>
              <a:latin typeface="Times New Roman" pitchFamily="18" charset="0"/>
              <a:cs typeface="Times New Roman" pitchFamily="18" charset="0"/>
            </a:endParaRPr>
          </a:p>
        </p:txBody>
      </p:sp>
      <p:sp>
        <p:nvSpPr>
          <p:cNvPr id="7"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i="0" u="none" strike="noStrike" kern="1200" cap="none" spc="0" normalizeH="0" baseline="0" noProof="0" dirty="0" smtClean="0">
              <a:ln>
                <a:noFill/>
              </a:ln>
              <a:solidFill>
                <a:schemeClr val="bg1">
                  <a:lumMod val="50000"/>
                </a:schemeClr>
              </a:solidFill>
              <a:effectLst/>
              <a:uLnTx/>
              <a:uFillTx/>
              <a:latin typeface="Times New Roman" pitchFamily="18" charset="0"/>
              <a:ea typeface="+mn-ea"/>
              <a:cs typeface="Times New Roman" pitchFamily="18" charset="0"/>
            </a:endParaRPr>
          </a:p>
        </p:txBody>
      </p:sp>
    </p:spTree>
  </p:cSld>
  <p:clrMapOvr>
    <a:masterClrMapping/>
  </p:clrMapOvr>
  <p:transition spd="slow">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PC2\Downloads\LOGO\4.jpg"/>
          <p:cNvPicPr>
            <a:picLocks noChangeAspect="1" noChangeArrowheads="1"/>
          </p:cNvPicPr>
          <p:nvPr/>
        </p:nvPicPr>
        <p:blipFill>
          <a:blip r:embed="rId3"/>
          <a:srcRect/>
          <a:stretch>
            <a:fillRect/>
          </a:stretch>
        </p:blipFill>
        <p:spPr bwMode="auto">
          <a:xfrm>
            <a:off x="0" y="2440021"/>
            <a:ext cx="9144000" cy="3732179"/>
          </a:xfrm>
          <a:prstGeom prst="rect">
            <a:avLst/>
          </a:prstGeom>
          <a:noFill/>
        </p:spPr>
      </p:pic>
      <p:sp>
        <p:nvSpPr>
          <p:cNvPr id="10"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8"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
        <p:nvSpPr>
          <p:cNvPr id="20" name="TextBox 19"/>
          <p:cNvSpPr txBox="1"/>
          <p:nvPr/>
        </p:nvSpPr>
        <p:spPr>
          <a:xfrm>
            <a:off x="609600" y="1219200"/>
            <a:ext cx="7848600" cy="5016758"/>
          </a:xfrm>
          <a:prstGeom prst="rect">
            <a:avLst/>
          </a:prstGeom>
          <a:noFill/>
        </p:spPr>
        <p:txBody>
          <a:bodyPr wrap="square" rtlCol="0">
            <a:spAutoFit/>
          </a:bodyPr>
          <a:lstStyle/>
          <a:p>
            <a:pPr algn="just"/>
            <a:r>
              <a:rPr lang="en-US" sz="1600" b="1" dirty="0" smtClean="0">
                <a:latin typeface="Centaur" pitchFamily="18" charset="0"/>
                <a:cs typeface="Times New Roman" pitchFamily="18" charset="0"/>
              </a:rPr>
              <a:t>	The leading manufacturer and supplier of a wide array of control panel boards; we base our products on the latest technology. Entire product range offered by us is in varied specifications to suit the requirements of the clients. Features like low maintenance, high quality, customization and easy installation, coupled with installation service at the client’s end makes us end to end solution provider.</a:t>
            </a:r>
          </a:p>
          <a:p>
            <a:pPr algn="just"/>
            <a:endParaRPr lang="en-IN" sz="1600" b="1" dirty="0" smtClean="0"/>
          </a:p>
          <a:p>
            <a:pPr marL="457200" indent="-457200" algn="just">
              <a:buFont typeface="+mj-lt"/>
              <a:buAutoNum type="arabicParenR"/>
            </a:pPr>
            <a:r>
              <a:rPr lang="en-IN" sz="1600" b="1" dirty="0" smtClean="0">
                <a:solidFill>
                  <a:schemeClr val="bg1"/>
                </a:solidFill>
                <a:latin typeface="Centaur" pitchFamily="18" charset="0"/>
              </a:rPr>
              <a:t>Automatic Power Factors Correction Panel (APFC).</a:t>
            </a:r>
          </a:p>
          <a:p>
            <a:pPr marL="457200" indent="-457200" algn="just">
              <a:buFont typeface="+mj-lt"/>
              <a:buAutoNum type="arabicParenR"/>
            </a:pPr>
            <a:r>
              <a:rPr lang="en-IN" sz="1600" b="1" dirty="0" smtClean="0">
                <a:solidFill>
                  <a:schemeClr val="bg1"/>
                </a:solidFill>
                <a:latin typeface="Centaur" pitchFamily="18" charset="0"/>
              </a:rPr>
              <a:t>Control Panel Board (CP).</a:t>
            </a:r>
          </a:p>
          <a:p>
            <a:pPr marL="457200" indent="-457200" algn="just">
              <a:buFont typeface="+mj-lt"/>
              <a:buAutoNum type="arabicParenR"/>
            </a:pPr>
            <a:r>
              <a:rPr lang="en-IN" sz="1600" b="1" dirty="0" smtClean="0">
                <a:solidFill>
                  <a:schemeClr val="bg1"/>
                </a:solidFill>
                <a:latin typeface="Centaur" pitchFamily="18" charset="0"/>
              </a:rPr>
              <a:t>Extension Panel .</a:t>
            </a:r>
          </a:p>
          <a:p>
            <a:pPr marL="457200" indent="-457200" algn="just">
              <a:buFont typeface="+mj-lt"/>
              <a:buAutoNum type="arabicParenR"/>
            </a:pPr>
            <a:r>
              <a:rPr lang="en-IN" sz="1600" b="1" dirty="0" smtClean="0">
                <a:solidFill>
                  <a:schemeClr val="bg1"/>
                </a:solidFill>
                <a:latin typeface="Centaur" pitchFamily="18" charset="0"/>
              </a:rPr>
              <a:t>Fir e System Panel.</a:t>
            </a:r>
          </a:p>
          <a:p>
            <a:pPr marL="457200" indent="-457200" algn="just">
              <a:buFont typeface="+mj-lt"/>
              <a:buAutoNum type="arabicParenR"/>
            </a:pPr>
            <a:r>
              <a:rPr lang="en-IN" sz="1600" b="1" dirty="0" smtClean="0">
                <a:solidFill>
                  <a:schemeClr val="bg1"/>
                </a:solidFill>
                <a:latin typeface="Centaur" pitchFamily="18" charset="0"/>
              </a:rPr>
              <a:t>Hydro-pneumatic System Panel.</a:t>
            </a:r>
          </a:p>
          <a:p>
            <a:pPr marL="457200" indent="-457200" algn="just">
              <a:buFont typeface="+mj-lt"/>
              <a:buAutoNum type="arabicParenR"/>
            </a:pPr>
            <a:r>
              <a:rPr lang="en-IN" sz="1600" b="1" dirty="0" smtClean="0">
                <a:solidFill>
                  <a:schemeClr val="bg1"/>
                </a:solidFill>
                <a:latin typeface="Centaur" pitchFamily="18" charset="0"/>
              </a:rPr>
              <a:t>Industrial Junction Box.</a:t>
            </a:r>
          </a:p>
          <a:p>
            <a:pPr marL="457200" indent="-457200" algn="just">
              <a:buFont typeface="+mj-lt"/>
              <a:buAutoNum type="arabicParenR"/>
            </a:pPr>
            <a:r>
              <a:rPr lang="en-IN" sz="1600" b="1" dirty="0" smtClean="0">
                <a:solidFill>
                  <a:schemeClr val="bg1"/>
                </a:solidFill>
                <a:latin typeface="Centaur" pitchFamily="18" charset="0"/>
              </a:rPr>
              <a:t>Industrial Plant maintenance and service.</a:t>
            </a:r>
          </a:p>
          <a:p>
            <a:pPr marL="457200" indent="-457200" algn="just">
              <a:buFont typeface="+mj-lt"/>
              <a:buAutoNum type="arabicParenR"/>
            </a:pPr>
            <a:r>
              <a:rPr lang="en-IN" sz="1600" b="1" dirty="0" smtClean="0">
                <a:solidFill>
                  <a:schemeClr val="bg1"/>
                </a:solidFill>
                <a:latin typeface="Centaur" pitchFamily="18" charset="0"/>
              </a:rPr>
              <a:t>Motor Control Centres Panel (MCC).</a:t>
            </a:r>
          </a:p>
          <a:p>
            <a:pPr marL="457200" indent="-457200" algn="just">
              <a:buFont typeface="+mj-lt"/>
              <a:buAutoNum type="arabicParenR"/>
            </a:pPr>
            <a:r>
              <a:rPr lang="en-IN" sz="1600" b="1" dirty="0" smtClean="0">
                <a:solidFill>
                  <a:schemeClr val="bg1"/>
                </a:solidFill>
                <a:latin typeface="Centaur" pitchFamily="18" charset="0"/>
              </a:rPr>
              <a:t>Power Control Centre Panel (PCC).</a:t>
            </a:r>
          </a:p>
          <a:p>
            <a:pPr marL="457200" indent="-457200" algn="just">
              <a:buFont typeface="+mj-lt"/>
              <a:buAutoNum type="arabicParenR"/>
            </a:pPr>
            <a:r>
              <a:rPr lang="en-IN" sz="1600" b="1" dirty="0" smtClean="0">
                <a:solidFill>
                  <a:schemeClr val="bg1"/>
                </a:solidFill>
                <a:latin typeface="Centaur" pitchFamily="18" charset="0"/>
              </a:rPr>
              <a:t>Power Distribution Board Panel (PDB).</a:t>
            </a:r>
          </a:p>
          <a:p>
            <a:pPr marL="457200" indent="-457200" algn="just">
              <a:buFont typeface="+mj-lt"/>
              <a:buAutoNum type="arabicParenR"/>
            </a:pPr>
            <a:r>
              <a:rPr lang="en-IN" sz="1600" b="1" dirty="0" smtClean="0">
                <a:solidFill>
                  <a:schemeClr val="bg1"/>
                </a:solidFill>
                <a:latin typeface="Centaur" pitchFamily="18" charset="0"/>
              </a:rPr>
              <a:t>Programmable Logic Controller Panel (PLC).</a:t>
            </a:r>
          </a:p>
          <a:p>
            <a:pPr marL="457200" indent="-457200" algn="just">
              <a:buFont typeface="+mj-lt"/>
              <a:buAutoNum type="arabicParenR"/>
            </a:pPr>
            <a:r>
              <a:rPr lang="en-IN" sz="1600" b="1" dirty="0" smtClean="0">
                <a:solidFill>
                  <a:schemeClr val="bg1"/>
                </a:solidFill>
                <a:latin typeface="Centaur" pitchFamily="18" charset="0"/>
              </a:rPr>
              <a:t>Solenoid Mould Box (SM BOX).</a:t>
            </a:r>
          </a:p>
          <a:p>
            <a:pPr marL="457200" indent="-457200" algn="just">
              <a:buFont typeface="+mj-lt"/>
              <a:buAutoNum type="arabicParenR"/>
            </a:pPr>
            <a:r>
              <a:rPr lang="en-IN" sz="1600" b="1" dirty="0" smtClean="0">
                <a:solidFill>
                  <a:schemeClr val="bg1"/>
                </a:solidFill>
                <a:latin typeface="Centaur" pitchFamily="18" charset="0"/>
              </a:rPr>
              <a:t>Standardised Controllers.</a:t>
            </a:r>
          </a:p>
          <a:p>
            <a:pPr marL="457200" indent="-457200" algn="just">
              <a:buFont typeface="+mj-lt"/>
              <a:buAutoNum type="arabicParenR"/>
            </a:pPr>
            <a:r>
              <a:rPr lang="en-IN" sz="1600" b="1" dirty="0" smtClean="0">
                <a:solidFill>
                  <a:schemeClr val="bg1"/>
                </a:solidFill>
                <a:latin typeface="Centaur" pitchFamily="18" charset="0"/>
              </a:rPr>
              <a:t>Standardised Panels.</a:t>
            </a:r>
          </a:p>
          <a:p>
            <a:pPr marL="457200" indent="-457200" algn="just">
              <a:buFont typeface="+mj-lt"/>
              <a:buAutoNum type="arabicParenR"/>
            </a:pPr>
            <a:r>
              <a:rPr lang="en-IN" sz="1600" b="1" dirty="0" smtClean="0">
                <a:solidFill>
                  <a:schemeClr val="bg1"/>
                </a:solidFill>
                <a:latin typeface="Centaur" pitchFamily="18" charset="0"/>
              </a:rPr>
              <a:t>Starter Panels.</a:t>
            </a:r>
          </a:p>
        </p:txBody>
      </p:sp>
      <p:pic>
        <p:nvPicPr>
          <p:cNvPr id="1026" name="Picture 2" descr="C:\Users\SOUMYA\Downloads\number1.jpg"/>
          <p:cNvPicPr>
            <a:picLocks noChangeAspect="1" noChangeArrowheads="1"/>
          </p:cNvPicPr>
          <p:nvPr/>
        </p:nvPicPr>
        <p:blipFill>
          <a:blip r:embed="rId4" cstate="screen"/>
          <a:srcRect/>
          <a:stretch>
            <a:fillRect/>
          </a:stretch>
        </p:blipFill>
        <p:spPr bwMode="auto">
          <a:xfrm>
            <a:off x="533400" y="381000"/>
            <a:ext cx="908344" cy="914400"/>
          </a:xfrm>
          <a:prstGeom prst="rect">
            <a:avLst/>
          </a:prstGeom>
          <a:noFill/>
        </p:spPr>
      </p:pic>
      <p:sp>
        <p:nvSpPr>
          <p:cNvPr id="7" name="TextBox 6"/>
          <p:cNvSpPr txBox="1"/>
          <p:nvPr/>
        </p:nvSpPr>
        <p:spPr>
          <a:xfrm>
            <a:off x="1524000" y="609600"/>
            <a:ext cx="7162800" cy="461665"/>
          </a:xfrm>
          <a:prstGeom prst="rect">
            <a:avLst/>
          </a:prstGeom>
          <a:noFill/>
        </p:spPr>
        <p:txBody>
          <a:bodyPr wrap="square" rtlCol="0">
            <a:spAutoFit/>
          </a:bodyPr>
          <a:lstStyle/>
          <a:p>
            <a:r>
              <a:rPr lang="en-US" sz="2400" dirty="0" smtClean="0">
                <a:latin typeface="Cooper Black" pitchFamily="18" charset="0"/>
              </a:rPr>
              <a:t>PANEL BOARDS</a:t>
            </a:r>
            <a:endParaRPr lang="en-US" sz="2400" dirty="0">
              <a:latin typeface="Cooper Black" pitchFamily="18" charset="0"/>
            </a:endParaRPr>
          </a:p>
        </p:txBody>
      </p:sp>
    </p:spTree>
  </p:cSld>
  <p:clrMapOvr>
    <a:masterClrMapping/>
  </p:clrMapOvr>
  <p:transition spd="slow">
    <p:split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76200"/>
            <a:ext cx="8229600" cy="715962"/>
          </a:xfrm>
        </p:spPr>
        <p:txBody>
          <a:bodyPr>
            <a:noAutofit/>
          </a:bodyPr>
          <a:lstStyle/>
          <a:p>
            <a:r>
              <a:rPr lang="en-US" sz="2800" dirty="0" smtClean="0">
                <a:latin typeface="Times New Roman" pitchFamily="18" charset="0"/>
                <a:cs typeface="Times New Roman" pitchFamily="18" charset="0"/>
              </a:rPr>
              <a:t>PHOTOGRAPH OF EXUCUTED PROJECT</a:t>
            </a:r>
            <a:endParaRPr lang="en-US" sz="2800" dirty="0">
              <a:latin typeface="Times New Roman" pitchFamily="18" charset="0"/>
              <a:cs typeface="Times New Roman" pitchFamily="18" charset="0"/>
            </a:endParaRPr>
          </a:p>
        </p:txBody>
      </p:sp>
      <p:pic>
        <p:nvPicPr>
          <p:cNvPr id="4098" name="Picture 2" descr="D:\COMPANY\INDITRON ELECTRONICS\CATALOGUE\WEBSITE\boucher photo\20141227_101423.jpg"/>
          <p:cNvPicPr>
            <a:picLocks noChangeAspect="1" noChangeArrowheads="1"/>
          </p:cNvPicPr>
          <p:nvPr/>
        </p:nvPicPr>
        <p:blipFill>
          <a:blip r:embed="rId2" cstate="screen"/>
          <a:srcRect/>
          <a:stretch>
            <a:fillRect/>
          </a:stretch>
        </p:blipFill>
        <p:spPr bwMode="auto">
          <a:xfrm>
            <a:off x="381000" y="781050"/>
            <a:ext cx="4953000" cy="3714750"/>
          </a:xfrm>
          <a:prstGeom prst="rect">
            <a:avLst/>
          </a:prstGeom>
          <a:noFill/>
        </p:spPr>
      </p:pic>
      <p:pic>
        <p:nvPicPr>
          <p:cNvPr id="4099" name="Picture 3" descr="D:\COMPANY\INDITRON ELECTRONICS\CATALOGUE\WEBSITE\boucher photo\20150205_131959.jpg"/>
          <p:cNvPicPr>
            <a:picLocks noChangeAspect="1" noChangeArrowheads="1"/>
          </p:cNvPicPr>
          <p:nvPr/>
        </p:nvPicPr>
        <p:blipFill>
          <a:blip r:embed="rId3" cstate="screen"/>
          <a:srcRect/>
          <a:stretch>
            <a:fillRect/>
          </a:stretch>
        </p:blipFill>
        <p:spPr bwMode="auto">
          <a:xfrm rot="5400000">
            <a:off x="4981575" y="1323975"/>
            <a:ext cx="4495800" cy="3371850"/>
          </a:xfrm>
          <a:prstGeom prst="rect">
            <a:avLst/>
          </a:prstGeom>
          <a:noFill/>
        </p:spPr>
      </p:pic>
      <p:sp>
        <p:nvSpPr>
          <p:cNvPr id="8" name="Rectangle 7"/>
          <p:cNvSpPr/>
          <p:nvPr/>
        </p:nvSpPr>
        <p:spPr>
          <a:xfrm>
            <a:off x="-152400" y="4419600"/>
            <a:ext cx="55626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APFC CUM PCC PANEL AT IIM INDORE</a:t>
            </a:r>
            <a:endParaRPr lang="en-US" sz="2800" b="1" dirty="0">
              <a:solidFill>
                <a:schemeClr val="tx1"/>
              </a:solidFill>
            </a:endParaRPr>
          </a:p>
        </p:txBody>
      </p:sp>
      <p:sp>
        <p:nvSpPr>
          <p:cNvPr id="9" name="Rectangle 8"/>
          <p:cNvSpPr/>
          <p:nvPr/>
        </p:nvSpPr>
        <p:spPr>
          <a:xfrm>
            <a:off x="5410200" y="5105400"/>
            <a:ext cx="36576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REMOTE MIMIC PANEL</a:t>
            </a:r>
            <a:endParaRPr lang="en-US" sz="2800" b="1" dirty="0">
              <a:solidFill>
                <a:schemeClr val="tx1"/>
              </a:solidFill>
            </a:endParaRPr>
          </a:p>
        </p:txBody>
      </p:sp>
      <p:sp>
        <p:nvSpPr>
          <p:cNvPr id="10"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11"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wheel spokes="2"/>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COMPANY\INDITRON ELECTRONICS\CATALOGUE\WEBSITE\boucher photo\20150618_145846.jpg"/>
          <p:cNvPicPr>
            <a:picLocks noChangeAspect="1" noChangeArrowheads="1"/>
          </p:cNvPicPr>
          <p:nvPr/>
        </p:nvPicPr>
        <p:blipFill>
          <a:blip r:embed="rId2" cstate="screen"/>
          <a:srcRect/>
          <a:stretch>
            <a:fillRect/>
          </a:stretch>
        </p:blipFill>
        <p:spPr bwMode="auto">
          <a:xfrm>
            <a:off x="228600" y="685800"/>
            <a:ext cx="4470401" cy="3352800"/>
          </a:xfrm>
          <a:prstGeom prst="rect">
            <a:avLst/>
          </a:prstGeom>
          <a:noFill/>
        </p:spPr>
      </p:pic>
      <p:sp>
        <p:nvSpPr>
          <p:cNvPr id="6" name="Rectangle 5"/>
          <p:cNvSpPr/>
          <p:nvPr/>
        </p:nvSpPr>
        <p:spPr>
          <a:xfrm>
            <a:off x="0" y="4191000"/>
            <a:ext cx="48006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MCC CUM APFC PANEL AT STABICON SDN BHD</a:t>
            </a:r>
            <a:endParaRPr lang="en-US" sz="2800" b="1" dirty="0">
              <a:solidFill>
                <a:schemeClr val="tx1"/>
              </a:solidFill>
            </a:endParaRPr>
          </a:p>
        </p:txBody>
      </p:sp>
      <p:sp>
        <p:nvSpPr>
          <p:cNvPr id="7" name="Title 1"/>
          <p:cNvSpPr>
            <a:spLocks noGrp="1"/>
          </p:cNvSpPr>
          <p:nvPr>
            <p:ph type="title"/>
          </p:nvPr>
        </p:nvSpPr>
        <p:spPr>
          <a:xfrm>
            <a:off x="457200" y="76200"/>
            <a:ext cx="8229600" cy="715962"/>
          </a:xfrm>
        </p:spPr>
        <p:txBody>
          <a:bodyPr>
            <a:noAutofit/>
          </a:bodyPr>
          <a:lstStyle/>
          <a:p>
            <a:r>
              <a:rPr lang="en-US" sz="2800" dirty="0" smtClean="0">
                <a:latin typeface="Times New Roman" pitchFamily="18" charset="0"/>
                <a:cs typeface="Times New Roman" pitchFamily="18" charset="0"/>
              </a:rPr>
              <a:t>PHOTOGRAPH OF EXUCUTED PROJECT</a:t>
            </a:r>
            <a:endParaRPr lang="en-US" sz="2800" dirty="0">
              <a:latin typeface="Times New Roman" pitchFamily="18" charset="0"/>
              <a:cs typeface="Times New Roman" pitchFamily="18" charset="0"/>
            </a:endParaRPr>
          </a:p>
        </p:txBody>
      </p:sp>
      <p:sp>
        <p:nvSpPr>
          <p:cNvPr id="8"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10"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pic>
        <p:nvPicPr>
          <p:cNvPr id="3074" name="Picture 2" descr="\\Server\soumya dip\COMPANY\INDITRON ELECTRONICS\CATALOGUE\WEBSITE\boucher photo\20170403_142752.jpg"/>
          <p:cNvPicPr>
            <a:picLocks noChangeAspect="1" noChangeArrowheads="1"/>
          </p:cNvPicPr>
          <p:nvPr/>
        </p:nvPicPr>
        <p:blipFill>
          <a:blip r:embed="rId3" cstate="screen"/>
          <a:srcRect/>
          <a:stretch>
            <a:fillRect/>
          </a:stretch>
        </p:blipFill>
        <p:spPr bwMode="auto">
          <a:xfrm>
            <a:off x="5181600" y="609600"/>
            <a:ext cx="3352800" cy="4470400"/>
          </a:xfrm>
          <a:prstGeom prst="rect">
            <a:avLst/>
          </a:prstGeom>
          <a:noFill/>
        </p:spPr>
      </p:pic>
      <p:sp>
        <p:nvSpPr>
          <p:cNvPr id="11" name="Rectangle 10"/>
          <p:cNvSpPr/>
          <p:nvPr/>
        </p:nvSpPr>
        <p:spPr>
          <a:xfrm>
            <a:off x="4953000" y="5105400"/>
            <a:ext cx="37338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FIRE FIGHTING PANEL</a:t>
            </a:r>
            <a:endParaRPr lang="en-US" sz="2800" b="1" dirty="0">
              <a:solidFill>
                <a:schemeClr val="tx1"/>
              </a:solidFill>
            </a:endParaRPr>
          </a:p>
        </p:txBody>
      </p:sp>
    </p:spTree>
  </p:cSld>
  <p:clrMapOvr>
    <a:masterClrMapping/>
  </p:clrMapOvr>
  <p:transition spd="slow">
    <p:split dir="in"/>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COMPANY\INDITRON ELECTRONICS\CATALOGUE\WEBSITE\boucher photo\20160101_161158.jpg"/>
          <p:cNvPicPr>
            <a:picLocks noChangeAspect="1" noChangeArrowheads="1"/>
          </p:cNvPicPr>
          <p:nvPr/>
        </p:nvPicPr>
        <p:blipFill>
          <a:blip r:embed="rId2" cstate="screen"/>
          <a:srcRect/>
          <a:stretch>
            <a:fillRect/>
          </a:stretch>
        </p:blipFill>
        <p:spPr bwMode="auto">
          <a:xfrm rot="5400000">
            <a:off x="-266700" y="1257300"/>
            <a:ext cx="3962400" cy="2971800"/>
          </a:xfrm>
          <a:prstGeom prst="rect">
            <a:avLst/>
          </a:prstGeom>
          <a:noFill/>
        </p:spPr>
      </p:pic>
      <p:pic>
        <p:nvPicPr>
          <p:cNvPr id="7171" name="Picture 3" descr="D:\COMPANY\INDITRON ELECTRONICS\CATALOGUE\WEBSITE\boucher photo\20150906_131357.jpg"/>
          <p:cNvPicPr>
            <a:picLocks noChangeAspect="1" noChangeArrowheads="1"/>
          </p:cNvPicPr>
          <p:nvPr/>
        </p:nvPicPr>
        <p:blipFill>
          <a:blip r:embed="rId3" cstate="screen"/>
          <a:srcRect/>
          <a:stretch>
            <a:fillRect/>
          </a:stretch>
        </p:blipFill>
        <p:spPr bwMode="auto">
          <a:xfrm>
            <a:off x="3657600" y="762000"/>
            <a:ext cx="5334000" cy="4000500"/>
          </a:xfrm>
          <a:prstGeom prst="rect">
            <a:avLst/>
          </a:prstGeom>
          <a:noFill/>
        </p:spPr>
      </p:pic>
      <p:sp>
        <p:nvSpPr>
          <p:cNvPr id="7" name="Rectangle 6"/>
          <p:cNvSpPr/>
          <p:nvPr/>
        </p:nvSpPr>
        <p:spPr>
          <a:xfrm>
            <a:off x="0" y="4800600"/>
            <a:ext cx="3200400" cy="685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ATEX ENCLOSURE FOR FLUIDOMAT</a:t>
            </a:r>
            <a:endParaRPr lang="en-US" sz="2800" b="1" dirty="0">
              <a:solidFill>
                <a:schemeClr val="tx1"/>
              </a:solidFill>
            </a:endParaRPr>
          </a:p>
        </p:txBody>
      </p:sp>
      <p:sp>
        <p:nvSpPr>
          <p:cNvPr id="8" name="Rectangle 7"/>
          <p:cNvSpPr/>
          <p:nvPr/>
        </p:nvSpPr>
        <p:spPr>
          <a:xfrm>
            <a:off x="3276600" y="4724400"/>
            <a:ext cx="58674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OUTDOOR TYPE DISTRIBUTION PANEL</a:t>
            </a:r>
            <a:endParaRPr lang="en-US" sz="2800" b="1" dirty="0">
              <a:solidFill>
                <a:schemeClr val="tx1"/>
              </a:solidFill>
            </a:endParaRPr>
          </a:p>
        </p:txBody>
      </p:sp>
      <p:sp>
        <p:nvSpPr>
          <p:cNvPr id="9" name="Title 1"/>
          <p:cNvSpPr>
            <a:spLocks noGrp="1"/>
          </p:cNvSpPr>
          <p:nvPr>
            <p:ph type="title"/>
          </p:nvPr>
        </p:nvSpPr>
        <p:spPr>
          <a:xfrm>
            <a:off x="457200" y="76200"/>
            <a:ext cx="8229600" cy="715962"/>
          </a:xfrm>
        </p:spPr>
        <p:txBody>
          <a:bodyPr>
            <a:noAutofit/>
          </a:bodyPr>
          <a:lstStyle/>
          <a:p>
            <a:r>
              <a:rPr lang="en-US" sz="2800" dirty="0" smtClean="0">
                <a:latin typeface="Times New Roman" pitchFamily="18" charset="0"/>
                <a:cs typeface="Times New Roman" pitchFamily="18" charset="0"/>
              </a:rPr>
              <a:t>PHOTOGRAPH OF EXUCUTED PROJECT</a:t>
            </a:r>
            <a:endParaRPr lang="en-US" sz="2800" dirty="0">
              <a:latin typeface="Times New Roman" pitchFamily="18" charset="0"/>
              <a:cs typeface="Times New Roman" pitchFamily="18" charset="0"/>
            </a:endParaRPr>
          </a:p>
        </p:txBody>
      </p:sp>
      <p:sp>
        <p:nvSpPr>
          <p:cNvPr id="10"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11"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wheel spokes="8"/>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COMPANY\INDITRON ELECTRONICS\CATALOGUE\WEBSITE\boucher photo\WP_20150904_18_08_04_Pro.jpg"/>
          <p:cNvPicPr>
            <a:picLocks noChangeAspect="1" noChangeArrowheads="1"/>
          </p:cNvPicPr>
          <p:nvPr/>
        </p:nvPicPr>
        <p:blipFill>
          <a:blip r:embed="rId2" cstate="screen"/>
          <a:srcRect/>
          <a:stretch>
            <a:fillRect/>
          </a:stretch>
        </p:blipFill>
        <p:spPr bwMode="auto">
          <a:xfrm>
            <a:off x="0" y="874126"/>
            <a:ext cx="9144000" cy="5145674"/>
          </a:xfrm>
          <a:prstGeom prst="rect">
            <a:avLst/>
          </a:prstGeom>
          <a:noFill/>
        </p:spPr>
      </p:pic>
      <p:sp>
        <p:nvSpPr>
          <p:cNvPr id="6" name="Rectangle 5"/>
          <p:cNvSpPr/>
          <p:nvPr/>
        </p:nvSpPr>
        <p:spPr>
          <a:xfrm>
            <a:off x="4724400" y="1066800"/>
            <a:ext cx="4419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PCC PANEL AT NAVIN FLUORINE INTERNATIONAL</a:t>
            </a:r>
            <a:endParaRPr lang="en-US" sz="2800" b="1" dirty="0">
              <a:solidFill>
                <a:schemeClr val="bg1"/>
              </a:solidFill>
            </a:endParaRPr>
          </a:p>
        </p:txBody>
      </p:sp>
      <p:sp>
        <p:nvSpPr>
          <p:cNvPr id="7" name="Rectangle 6"/>
          <p:cNvSpPr/>
          <p:nvPr/>
        </p:nvSpPr>
        <p:spPr>
          <a:xfrm>
            <a:off x="4800600" y="4876800"/>
            <a:ext cx="51054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INCOMMER – 6300A FP ACB</a:t>
            </a:r>
          </a:p>
          <a:p>
            <a:pPr algn="ctr"/>
            <a:r>
              <a:rPr lang="en-US" sz="2000" b="1" dirty="0" smtClean="0">
                <a:solidFill>
                  <a:schemeClr val="bg1"/>
                </a:solidFill>
              </a:rPr>
              <a:t>DG – 1600A FP ACB X 2 NOS</a:t>
            </a:r>
          </a:p>
          <a:p>
            <a:pPr algn="ctr"/>
            <a:r>
              <a:rPr lang="en-US" sz="2000" b="1" dirty="0" smtClean="0">
                <a:solidFill>
                  <a:schemeClr val="bg1"/>
                </a:solidFill>
              </a:rPr>
              <a:t>B/C – 1600A FP ACB X 2 NOS</a:t>
            </a:r>
          </a:p>
          <a:p>
            <a:pPr algn="ctr"/>
            <a:r>
              <a:rPr lang="en-US" sz="2000" b="1" dirty="0" smtClean="0">
                <a:solidFill>
                  <a:schemeClr val="bg1"/>
                </a:solidFill>
              </a:rPr>
              <a:t>O/G – 1600A </a:t>
            </a:r>
            <a:r>
              <a:rPr lang="en-US" sz="2000" b="1" smtClean="0">
                <a:solidFill>
                  <a:schemeClr val="bg1"/>
                </a:solidFill>
              </a:rPr>
              <a:t>FP ACB </a:t>
            </a:r>
            <a:r>
              <a:rPr lang="en-US" sz="2000" b="1" dirty="0" smtClean="0">
                <a:solidFill>
                  <a:schemeClr val="bg1"/>
                </a:solidFill>
              </a:rPr>
              <a:t>X 5 NOS</a:t>
            </a:r>
            <a:endParaRPr lang="en-US" sz="2000" b="1" dirty="0">
              <a:solidFill>
                <a:schemeClr val="bg1"/>
              </a:solidFill>
            </a:endParaRPr>
          </a:p>
        </p:txBody>
      </p:sp>
      <p:sp>
        <p:nvSpPr>
          <p:cNvPr id="8" name="Title 1"/>
          <p:cNvSpPr>
            <a:spLocks noGrp="1"/>
          </p:cNvSpPr>
          <p:nvPr>
            <p:ph type="title"/>
          </p:nvPr>
        </p:nvSpPr>
        <p:spPr>
          <a:xfrm>
            <a:off x="457200" y="228600"/>
            <a:ext cx="8229600" cy="715962"/>
          </a:xfrm>
        </p:spPr>
        <p:txBody>
          <a:bodyPr>
            <a:noAutofit/>
          </a:bodyPr>
          <a:lstStyle/>
          <a:p>
            <a:r>
              <a:rPr lang="en-US" sz="2800" dirty="0" smtClean="0">
                <a:latin typeface="Times New Roman" pitchFamily="18" charset="0"/>
                <a:cs typeface="Times New Roman" pitchFamily="18" charset="0"/>
              </a:rPr>
              <a:t>PHOTOGRAPH OF EXUCUTED PROJECT</a:t>
            </a:r>
            <a:endParaRPr lang="en-US" sz="2800" dirty="0">
              <a:latin typeface="Times New Roman" pitchFamily="18" charset="0"/>
              <a:cs typeface="Times New Roman" pitchFamily="18" charset="0"/>
            </a:endParaRPr>
          </a:p>
        </p:txBody>
      </p:sp>
      <p:sp>
        <p:nvSpPr>
          <p:cNvPr id="9"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10"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spli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PC2\Downloads\LOGO\3.jpg"/>
          <p:cNvPicPr>
            <a:picLocks noChangeAspect="1" noChangeArrowheads="1"/>
          </p:cNvPicPr>
          <p:nvPr/>
        </p:nvPicPr>
        <p:blipFill>
          <a:blip r:embed="rId3"/>
          <a:srcRect/>
          <a:stretch>
            <a:fillRect/>
          </a:stretch>
        </p:blipFill>
        <p:spPr bwMode="auto">
          <a:xfrm>
            <a:off x="0" y="1676400"/>
            <a:ext cx="9144000" cy="3505200"/>
          </a:xfrm>
          <a:prstGeom prst="rect">
            <a:avLst/>
          </a:prstGeom>
          <a:noFill/>
        </p:spPr>
      </p:pic>
      <p:sp>
        <p:nvSpPr>
          <p:cNvPr id="10"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8"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
        <p:nvSpPr>
          <p:cNvPr id="20" name="TextBox 19"/>
          <p:cNvSpPr txBox="1"/>
          <p:nvPr/>
        </p:nvSpPr>
        <p:spPr>
          <a:xfrm>
            <a:off x="609600" y="1654076"/>
            <a:ext cx="7848600" cy="2308324"/>
          </a:xfrm>
          <a:prstGeom prst="rect">
            <a:avLst/>
          </a:prstGeom>
          <a:noFill/>
        </p:spPr>
        <p:txBody>
          <a:bodyPr wrap="square" rtlCol="0">
            <a:spAutoFit/>
          </a:bodyPr>
          <a:lstStyle/>
          <a:p>
            <a:pPr algn="just"/>
            <a:r>
              <a:rPr lang="en-US" sz="1600" b="1" dirty="0" smtClean="0">
                <a:solidFill>
                  <a:schemeClr val="bg1"/>
                </a:solidFill>
                <a:latin typeface="Centaur" pitchFamily="18" charset="0"/>
                <a:cs typeface="Times New Roman" pitchFamily="18" charset="0"/>
              </a:rPr>
              <a:t>	We undertake projects of engineering outstanding services for entire range of control and Automation System deliverables. Our end to end services include proposal support, bid evaluation, consultation services, on site professional services, as built documentation and commissioning support.</a:t>
            </a:r>
          </a:p>
          <a:p>
            <a:pPr algn="just"/>
            <a:endParaRPr lang="en-US" sz="1600" b="1" dirty="0" smtClean="0">
              <a:solidFill>
                <a:schemeClr val="bg1"/>
              </a:solidFill>
              <a:latin typeface="Centaur" pitchFamily="18" charset="0"/>
              <a:cs typeface="Times New Roman" pitchFamily="18" charset="0"/>
            </a:endParaRPr>
          </a:p>
          <a:p>
            <a:pPr algn="just"/>
            <a:r>
              <a:rPr lang="en-US" sz="1600" b="1" dirty="0" smtClean="0">
                <a:solidFill>
                  <a:schemeClr val="bg1"/>
                </a:solidFill>
                <a:latin typeface="Centaur" pitchFamily="18" charset="0"/>
                <a:cs typeface="Times New Roman" pitchFamily="18" charset="0"/>
              </a:rPr>
              <a:t>	Our solutions include complete automation and control system, electrical and control room layouts, power distribution equipment, variable AC and DC drive systems, control system software development for technological controls, automatic sequences, HMI, software modules followed by complete system integration etc. In all we become one vendor with many solutions for control and automation.</a:t>
            </a:r>
            <a:endParaRPr lang="en-IN" sz="1600" b="1" dirty="0" smtClean="0">
              <a:solidFill>
                <a:schemeClr val="bg1"/>
              </a:solidFill>
              <a:latin typeface="Centaur" pitchFamily="18" charset="0"/>
            </a:endParaRPr>
          </a:p>
        </p:txBody>
      </p:sp>
      <p:pic>
        <p:nvPicPr>
          <p:cNvPr id="2050" name="Picture 2" descr="C:\Users\SOUMYA\Downloads\number2.jpg"/>
          <p:cNvPicPr>
            <a:picLocks noChangeAspect="1" noChangeArrowheads="1"/>
          </p:cNvPicPr>
          <p:nvPr/>
        </p:nvPicPr>
        <p:blipFill>
          <a:blip r:embed="rId4" cstate="screen"/>
          <a:srcRect/>
          <a:stretch>
            <a:fillRect/>
          </a:stretch>
        </p:blipFill>
        <p:spPr bwMode="auto">
          <a:xfrm>
            <a:off x="533400" y="457200"/>
            <a:ext cx="920537" cy="914400"/>
          </a:xfrm>
          <a:prstGeom prst="rect">
            <a:avLst/>
          </a:prstGeom>
          <a:noFill/>
        </p:spPr>
      </p:pic>
      <p:sp>
        <p:nvSpPr>
          <p:cNvPr id="7" name="TextBox 6"/>
          <p:cNvSpPr txBox="1"/>
          <p:nvPr/>
        </p:nvSpPr>
        <p:spPr>
          <a:xfrm>
            <a:off x="1524000" y="605135"/>
            <a:ext cx="7162800" cy="461665"/>
          </a:xfrm>
          <a:prstGeom prst="rect">
            <a:avLst/>
          </a:prstGeom>
          <a:noFill/>
        </p:spPr>
        <p:txBody>
          <a:bodyPr wrap="square" rtlCol="0">
            <a:spAutoFit/>
          </a:bodyPr>
          <a:lstStyle/>
          <a:p>
            <a:r>
              <a:rPr lang="en-US" sz="2400" dirty="0" smtClean="0">
                <a:latin typeface="Cooper Black" pitchFamily="18" charset="0"/>
              </a:rPr>
              <a:t>CONTROL &amp; AUTOMATION</a:t>
            </a:r>
            <a:endParaRPr lang="en-US" sz="2400" dirty="0">
              <a:latin typeface="Cooper Black" pitchFamily="18" charset="0"/>
            </a:endParaRPr>
          </a:p>
        </p:txBody>
      </p:sp>
    </p:spTree>
  </p:cSld>
  <p:clrMapOvr>
    <a:masterClrMapping/>
  </p:clrMapOvr>
  <p:transition spd="slow">
    <p:split orient="vert" dir="in"/>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rver\soumya dip\COMPANY\INDITRON ELECTRONICS\CATALOGUE\WEBSITE\boucher photo\20160620_114924.jpg"/>
          <p:cNvPicPr>
            <a:picLocks noChangeAspect="1" noChangeArrowheads="1"/>
          </p:cNvPicPr>
          <p:nvPr/>
        </p:nvPicPr>
        <p:blipFill>
          <a:blip r:embed="rId2" cstate="screen"/>
          <a:srcRect/>
          <a:stretch>
            <a:fillRect/>
          </a:stretch>
        </p:blipFill>
        <p:spPr bwMode="auto">
          <a:xfrm>
            <a:off x="457200" y="812800"/>
            <a:ext cx="3962400" cy="5283200"/>
          </a:xfrm>
          <a:prstGeom prst="rect">
            <a:avLst/>
          </a:prstGeom>
          <a:noFill/>
        </p:spPr>
      </p:pic>
      <p:pic>
        <p:nvPicPr>
          <p:cNvPr id="6" name="Picture 3" descr="D:\COMPANY\INDITRON ELECTRONICS\CATALOGUE\WEBSITE\boucher photo\20150801_110846.jpg"/>
          <p:cNvPicPr>
            <a:picLocks noChangeAspect="1" noChangeArrowheads="1"/>
          </p:cNvPicPr>
          <p:nvPr/>
        </p:nvPicPr>
        <p:blipFill>
          <a:blip r:embed="rId3" cstate="screen"/>
          <a:srcRect/>
          <a:stretch>
            <a:fillRect/>
          </a:stretch>
        </p:blipFill>
        <p:spPr bwMode="auto">
          <a:xfrm rot="5400000">
            <a:off x="4064000" y="1473200"/>
            <a:ext cx="5283200" cy="3962400"/>
          </a:xfrm>
          <a:prstGeom prst="rect">
            <a:avLst/>
          </a:prstGeom>
          <a:noFill/>
        </p:spPr>
      </p:pic>
      <p:sp>
        <p:nvSpPr>
          <p:cNvPr id="7" name="Rectangle 6"/>
          <p:cNvSpPr/>
          <p:nvPr/>
        </p:nvSpPr>
        <p:spPr>
          <a:xfrm>
            <a:off x="1981200" y="152400"/>
            <a:ext cx="48006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TYPICAL PLC PANEL FOR JASH ENGINEERING</a:t>
            </a:r>
            <a:endParaRPr lang="en-US" sz="2400" b="1" dirty="0">
              <a:solidFill>
                <a:schemeClr val="tx1"/>
              </a:solidFill>
            </a:endParaRPr>
          </a:p>
        </p:txBody>
      </p:sp>
      <p:sp>
        <p:nvSpPr>
          <p:cNvPr id="8"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9"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comb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28600"/>
            <a:ext cx="8229600" cy="715962"/>
          </a:xfrm>
        </p:spPr>
        <p:txBody>
          <a:bodyPr>
            <a:noAutofit/>
          </a:bodyPr>
          <a:lstStyle/>
          <a:p>
            <a:r>
              <a:rPr lang="en-US" sz="2800" dirty="0" smtClean="0">
                <a:latin typeface="Times New Roman" pitchFamily="18" charset="0"/>
                <a:cs typeface="Times New Roman" pitchFamily="18" charset="0"/>
              </a:rPr>
              <a:t>PHOTOGRAPH OF EXUCUTED PROJECT</a:t>
            </a:r>
            <a:endParaRPr lang="en-US" sz="2800" dirty="0">
              <a:latin typeface="Times New Roman" pitchFamily="18" charset="0"/>
              <a:cs typeface="Times New Roman" pitchFamily="18" charset="0"/>
            </a:endParaRPr>
          </a:p>
        </p:txBody>
      </p:sp>
      <p:sp>
        <p:nvSpPr>
          <p:cNvPr id="6"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7"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pic>
        <p:nvPicPr>
          <p:cNvPr id="1026" name="Picture 2" descr="D:\COMPANY\INDITRON ELECTRONICS\CATALOGUE\WEBSITE\boucher photo\20151230_161835.jpg"/>
          <p:cNvPicPr>
            <a:picLocks noChangeAspect="1" noChangeArrowheads="1"/>
          </p:cNvPicPr>
          <p:nvPr/>
        </p:nvPicPr>
        <p:blipFill>
          <a:blip r:embed="rId2" cstate="screen"/>
          <a:srcRect/>
          <a:stretch>
            <a:fillRect/>
          </a:stretch>
        </p:blipFill>
        <p:spPr bwMode="auto">
          <a:xfrm>
            <a:off x="152400" y="1390650"/>
            <a:ext cx="4267200" cy="3543300"/>
          </a:xfrm>
          <a:prstGeom prst="rect">
            <a:avLst/>
          </a:prstGeom>
          <a:noFill/>
        </p:spPr>
      </p:pic>
      <p:pic>
        <p:nvPicPr>
          <p:cNvPr id="1027" name="Picture 3" descr="D:\COMPANY\INDITRON ELECTRONICS\CATALOGUE\WEBSITE\boucher photo\2014-05-19 14.27.57.jpg"/>
          <p:cNvPicPr>
            <a:picLocks noChangeAspect="1" noChangeArrowheads="1"/>
          </p:cNvPicPr>
          <p:nvPr/>
        </p:nvPicPr>
        <p:blipFill>
          <a:blip r:embed="rId3" cstate="screen"/>
          <a:srcRect/>
          <a:stretch>
            <a:fillRect/>
          </a:stretch>
        </p:blipFill>
        <p:spPr bwMode="auto">
          <a:xfrm>
            <a:off x="4648200" y="1447800"/>
            <a:ext cx="4258169" cy="3505200"/>
          </a:xfrm>
          <a:prstGeom prst="rect">
            <a:avLst/>
          </a:prstGeom>
          <a:noFill/>
        </p:spPr>
      </p:pic>
      <p:sp>
        <p:nvSpPr>
          <p:cNvPr id="10" name="Rectangle 9"/>
          <p:cNvSpPr/>
          <p:nvPr/>
        </p:nvSpPr>
        <p:spPr>
          <a:xfrm>
            <a:off x="2057400" y="4800600"/>
            <a:ext cx="58674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TYPICAL PICTURE FOR SM BOX</a:t>
            </a:r>
            <a:endParaRPr lang="en-US" sz="2800" b="1" dirty="0">
              <a:solidFill>
                <a:schemeClr val="tx1"/>
              </a:solidFill>
            </a:endParaRPr>
          </a:p>
        </p:txBody>
      </p:sp>
    </p:spTree>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Server\soumya dip\COMPANY\INDITRON ELECTRONICS\CATALOGUE\WEBSITE\boucher photo\20170227_090738.jpg"/>
          <p:cNvPicPr>
            <a:picLocks noChangeAspect="1" noChangeArrowheads="1"/>
          </p:cNvPicPr>
          <p:nvPr/>
        </p:nvPicPr>
        <p:blipFill>
          <a:blip r:embed="rId2" cstate="screen"/>
          <a:srcRect/>
          <a:stretch>
            <a:fillRect/>
          </a:stretch>
        </p:blipFill>
        <p:spPr bwMode="auto">
          <a:xfrm>
            <a:off x="-1219200" y="533400"/>
            <a:ext cx="3829050" cy="5334000"/>
          </a:xfrm>
          <a:prstGeom prst="rect">
            <a:avLst/>
          </a:prstGeom>
          <a:noFill/>
        </p:spPr>
      </p:pic>
      <p:pic>
        <p:nvPicPr>
          <p:cNvPr id="4099" name="Picture 3" descr="\\Server\soumya dip\COMPANY\INDITRON ELECTRONICS\CATALOGUE\WEBSITE\boucher photo\20170125_162041.jpg"/>
          <p:cNvPicPr>
            <a:picLocks noChangeAspect="1" noChangeArrowheads="1"/>
          </p:cNvPicPr>
          <p:nvPr/>
        </p:nvPicPr>
        <p:blipFill>
          <a:blip r:embed="rId3" cstate="screen"/>
          <a:srcRect/>
          <a:stretch>
            <a:fillRect/>
          </a:stretch>
        </p:blipFill>
        <p:spPr bwMode="auto">
          <a:xfrm>
            <a:off x="2209800" y="533400"/>
            <a:ext cx="3962400" cy="5334000"/>
          </a:xfrm>
          <a:prstGeom prst="rect">
            <a:avLst/>
          </a:prstGeom>
          <a:noFill/>
        </p:spPr>
      </p:pic>
      <p:pic>
        <p:nvPicPr>
          <p:cNvPr id="4098" name="Picture 2" descr="\\Server\soumya dip\COMPANY\INDITRON ELECTRONICS\CATALOGUE\WEBSITE\boucher photo\20150522_162428.jpg"/>
          <p:cNvPicPr>
            <a:picLocks noChangeAspect="1" noChangeArrowheads="1"/>
          </p:cNvPicPr>
          <p:nvPr/>
        </p:nvPicPr>
        <p:blipFill>
          <a:blip r:embed="rId4" cstate="screen"/>
          <a:srcRect/>
          <a:stretch>
            <a:fillRect/>
          </a:stretch>
        </p:blipFill>
        <p:spPr bwMode="auto">
          <a:xfrm>
            <a:off x="6096000" y="533400"/>
            <a:ext cx="3200400" cy="5334000"/>
          </a:xfrm>
          <a:prstGeom prst="rect">
            <a:avLst/>
          </a:prstGeom>
          <a:noFill/>
        </p:spPr>
      </p:pic>
      <p:sp>
        <p:nvSpPr>
          <p:cNvPr id="5"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6"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diamon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2000" b="1" dirty="0" smtClean="0">
                <a:latin typeface="Times New Roman" pitchFamily="18" charset="0"/>
                <a:cs typeface="Times New Roman" pitchFamily="18" charset="0"/>
              </a:rPr>
              <a:t>LIST OF MAJOR PROJECT EXCUTED IN PANEL BOARD, ELECTRICAL &amp; AUTOMATION</a:t>
            </a:r>
            <a:endParaRPr lang="en-US" sz="2000" b="1" dirty="0">
              <a:latin typeface="Times New Roman" pitchFamily="18" charset="0"/>
              <a:cs typeface="Times New Roman" pitchFamily="18" charset="0"/>
            </a:endParaRPr>
          </a:p>
        </p:txBody>
      </p:sp>
      <p:graphicFrame>
        <p:nvGraphicFramePr>
          <p:cNvPr id="5" name="Content Placeholder 4"/>
          <p:cNvGraphicFramePr>
            <a:graphicFrameLocks noGrp="1"/>
          </p:cNvGraphicFramePr>
          <p:nvPr>
            <p:ph idx="1"/>
          </p:nvPr>
        </p:nvGraphicFramePr>
        <p:xfrm>
          <a:off x="457200" y="812800"/>
          <a:ext cx="8001000" cy="5613400"/>
        </p:xfrm>
        <a:graphic>
          <a:graphicData uri="http://schemas.openxmlformats.org/drawingml/2006/table">
            <a:tbl>
              <a:tblPr firstRow="1" bandRow="1">
                <a:tableStyleId>{5C22544A-7EE6-4342-B048-85BDC9FD1C3A}</a:tableStyleId>
              </a:tblPr>
              <a:tblGrid>
                <a:gridCol w="753035"/>
                <a:gridCol w="2164976"/>
                <a:gridCol w="2729753"/>
                <a:gridCol w="1035424"/>
                <a:gridCol w="1317812"/>
              </a:tblGrid>
              <a:tr h="370840">
                <a:tc>
                  <a:txBody>
                    <a:bodyPr/>
                    <a:lstStyle/>
                    <a:p>
                      <a:r>
                        <a:rPr lang="en-US" dirty="0" smtClean="0"/>
                        <a:t>SR NO.</a:t>
                      </a:r>
                      <a:endParaRPr lang="en-US" dirty="0"/>
                    </a:p>
                  </a:txBody>
                  <a:tcPr/>
                </a:tc>
                <a:tc>
                  <a:txBody>
                    <a:bodyPr/>
                    <a:lstStyle/>
                    <a:p>
                      <a:r>
                        <a:rPr lang="en-US" dirty="0" smtClean="0"/>
                        <a:t>PROJECT NAME</a:t>
                      </a:r>
                      <a:endParaRPr lang="en-US" dirty="0"/>
                    </a:p>
                  </a:txBody>
                  <a:tcPr/>
                </a:tc>
                <a:tc>
                  <a:txBody>
                    <a:bodyPr/>
                    <a:lstStyle/>
                    <a:p>
                      <a:r>
                        <a:rPr lang="en-US" dirty="0" smtClean="0"/>
                        <a:t>SCOPE OF WORK</a:t>
                      </a:r>
                      <a:endParaRPr lang="en-US" dirty="0"/>
                    </a:p>
                  </a:txBody>
                  <a:tcPr/>
                </a:tc>
                <a:tc>
                  <a:txBody>
                    <a:bodyPr/>
                    <a:lstStyle/>
                    <a:p>
                      <a:r>
                        <a:rPr lang="en-US" dirty="0" smtClean="0"/>
                        <a:t>FY YEAR</a:t>
                      </a:r>
                      <a:endParaRPr lang="en-US" dirty="0"/>
                    </a:p>
                  </a:txBody>
                  <a:tcPr/>
                </a:tc>
                <a:tc>
                  <a:txBody>
                    <a:bodyPr/>
                    <a:lstStyle/>
                    <a:p>
                      <a:r>
                        <a:rPr lang="en-US" dirty="0" smtClean="0"/>
                        <a:t>PROJECT COST</a:t>
                      </a:r>
                      <a:endParaRPr lang="en-US" dirty="0"/>
                    </a:p>
                  </a:txBody>
                  <a:tcPr/>
                </a:tc>
              </a:tr>
              <a:tr h="370840">
                <a:tc>
                  <a:txBody>
                    <a:bodyPr/>
                    <a:lstStyle/>
                    <a:p>
                      <a:pPr algn="ctr"/>
                      <a:r>
                        <a:rPr lang="en-US" sz="1100" b="1" dirty="0" smtClean="0"/>
                        <a:t>1.</a:t>
                      </a:r>
                      <a:endParaRPr lang="en-US" sz="1100" b="1" dirty="0"/>
                    </a:p>
                  </a:txBody>
                  <a:tcPr/>
                </a:tc>
                <a:tc>
                  <a:txBody>
                    <a:bodyPr/>
                    <a:lstStyle/>
                    <a:p>
                      <a:r>
                        <a:rPr lang="en-US" sz="1100" dirty="0" smtClean="0"/>
                        <a:t>INDIAN INSTITUTE OF MANAGEMENT INDORE</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SUPPLY, INSTALLATION, TESTING AND COMMISSIONING OF LT PANEL CUM APFC PANEL</a:t>
                      </a:r>
                    </a:p>
                  </a:txBody>
                  <a:tcPr/>
                </a:tc>
                <a:tc>
                  <a:txBody>
                    <a:bodyPr/>
                    <a:lstStyle/>
                    <a:p>
                      <a:r>
                        <a:rPr lang="en-US" sz="1100" dirty="0" smtClean="0"/>
                        <a:t>2014-2015</a:t>
                      </a:r>
                      <a:endParaRPr lang="en-US" sz="1100" dirty="0"/>
                    </a:p>
                  </a:txBody>
                  <a:tcPr/>
                </a:tc>
                <a:tc>
                  <a:txBody>
                    <a:bodyPr/>
                    <a:lstStyle/>
                    <a:p>
                      <a:r>
                        <a:rPr lang="en-US" sz="1100" dirty="0" smtClean="0"/>
                        <a:t>47 LACK</a:t>
                      </a:r>
                      <a:endParaRPr lang="en-US" sz="1100" dirty="0"/>
                    </a:p>
                  </a:txBody>
                  <a:tcPr/>
                </a:tc>
              </a:tr>
              <a:tr h="370840">
                <a:tc>
                  <a:txBody>
                    <a:bodyPr/>
                    <a:lstStyle/>
                    <a:p>
                      <a:pPr algn="ctr"/>
                      <a:r>
                        <a:rPr lang="en-US" sz="1100" b="1" dirty="0" smtClean="0"/>
                        <a:t>2.</a:t>
                      </a:r>
                      <a:endParaRPr lang="en-US" sz="1100" b="1" dirty="0"/>
                    </a:p>
                  </a:txBody>
                  <a:tcPr/>
                </a:tc>
                <a:tc>
                  <a:txBody>
                    <a:bodyPr/>
                    <a:lstStyle/>
                    <a:p>
                      <a:r>
                        <a:rPr lang="en-US" sz="1100" dirty="0" smtClean="0"/>
                        <a:t>NAVIN FLUORINE INTERNATIONAL LIMITED</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3500 </a:t>
                      </a:r>
                      <a:r>
                        <a:rPr lang="en-US" sz="1100" dirty="0" err="1" smtClean="0"/>
                        <a:t>kVA</a:t>
                      </a:r>
                      <a:r>
                        <a:rPr lang="en-US" sz="1100" dirty="0" smtClean="0"/>
                        <a:t> Switchyard Work</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dirty="0" smtClean="0"/>
                    </a:p>
                  </a:txBody>
                  <a:tcPr/>
                </a:tc>
                <a:tc>
                  <a:txBody>
                    <a:bodyPr/>
                    <a:lstStyle/>
                    <a:p>
                      <a:r>
                        <a:rPr lang="en-US" sz="1100" dirty="0" smtClean="0"/>
                        <a:t>2015-2016</a:t>
                      </a:r>
                      <a:endParaRPr lang="en-US" sz="1100" dirty="0"/>
                    </a:p>
                  </a:txBody>
                  <a:tcPr/>
                </a:tc>
                <a:tc>
                  <a:txBody>
                    <a:bodyPr/>
                    <a:lstStyle/>
                    <a:p>
                      <a:r>
                        <a:rPr lang="en-US" sz="1100" dirty="0" smtClean="0"/>
                        <a:t>79 LACK</a:t>
                      </a:r>
                      <a:endParaRPr lang="en-US" sz="1100" dirty="0"/>
                    </a:p>
                  </a:txBody>
                  <a:tcPr/>
                </a:tc>
              </a:tr>
              <a:tr h="370840">
                <a:tc>
                  <a:txBody>
                    <a:bodyPr/>
                    <a:lstStyle/>
                    <a:p>
                      <a:pPr algn="ctr"/>
                      <a:r>
                        <a:rPr lang="en-US" sz="1100" b="1" dirty="0" smtClean="0"/>
                        <a:t>3.</a:t>
                      </a:r>
                      <a:endParaRPr lang="en-US" sz="1100" b="1" dirty="0"/>
                    </a:p>
                  </a:txBody>
                  <a:tcPr/>
                </a:tc>
                <a:tc>
                  <a:txBody>
                    <a:bodyPr/>
                    <a:lstStyle/>
                    <a:p>
                      <a:r>
                        <a:rPr lang="en-US" sz="1100" dirty="0" smtClean="0"/>
                        <a:t>FLUIDOMAT LIMITED</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DISTRIBUTION PANELS, CONTROL PANELS &amp; APFC PANELS</a:t>
                      </a:r>
                    </a:p>
                  </a:txBody>
                  <a:tcPr/>
                </a:tc>
                <a:tc>
                  <a:txBody>
                    <a:bodyPr/>
                    <a:lstStyle/>
                    <a:p>
                      <a:r>
                        <a:rPr lang="en-US" sz="1100" dirty="0" smtClean="0"/>
                        <a:t>2015-2016</a:t>
                      </a:r>
                      <a:endParaRPr lang="en-US" sz="1100" dirty="0"/>
                    </a:p>
                  </a:txBody>
                  <a:tcPr/>
                </a:tc>
                <a:tc>
                  <a:txBody>
                    <a:bodyPr/>
                    <a:lstStyle/>
                    <a:p>
                      <a:r>
                        <a:rPr lang="en-US" sz="1100" dirty="0" smtClean="0"/>
                        <a:t>58 LACK</a:t>
                      </a:r>
                      <a:endParaRPr lang="en-US" sz="1100" dirty="0"/>
                    </a:p>
                  </a:txBody>
                  <a:tcPr/>
                </a:tc>
              </a:tr>
              <a:tr h="299720">
                <a:tc>
                  <a:txBody>
                    <a:bodyPr/>
                    <a:lstStyle/>
                    <a:p>
                      <a:pPr algn="ctr"/>
                      <a:r>
                        <a:rPr lang="en-US" sz="1100" b="1" dirty="0" smtClean="0"/>
                        <a:t>4.</a:t>
                      </a:r>
                      <a:endParaRPr lang="en-US" sz="11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TATA INTERNATIONAL LIMITED, DEWAS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ELECTRICAL, INSTRUMENTS VALVE, PACKAGE FOR ETP</a:t>
                      </a:r>
                    </a:p>
                  </a:txBody>
                  <a:tcPr/>
                </a:tc>
                <a:tc>
                  <a:txBody>
                    <a:bodyPr/>
                    <a:lstStyle/>
                    <a:p>
                      <a:r>
                        <a:rPr lang="en-US" sz="1100" dirty="0" smtClean="0"/>
                        <a:t>2015-2016</a:t>
                      </a:r>
                      <a:endParaRPr lang="en-US" sz="1100" dirty="0"/>
                    </a:p>
                  </a:txBody>
                  <a:tcPr/>
                </a:tc>
                <a:tc>
                  <a:txBody>
                    <a:bodyPr/>
                    <a:lstStyle/>
                    <a:p>
                      <a:r>
                        <a:rPr lang="en-US" sz="1100" dirty="0" smtClean="0"/>
                        <a:t>58 LACK</a:t>
                      </a:r>
                      <a:endParaRPr lang="en-US" sz="1100" dirty="0"/>
                    </a:p>
                  </a:txBody>
                  <a:tcPr/>
                </a:tc>
              </a:tr>
              <a:tr h="370840">
                <a:tc>
                  <a:txBody>
                    <a:bodyPr/>
                    <a:lstStyle/>
                    <a:p>
                      <a:pPr algn="ctr"/>
                      <a:r>
                        <a:rPr lang="en-US" sz="1100" b="1" dirty="0" smtClean="0"/>
                        <a:t>5.</a:t>
                      </a:r>
                      <a:endParaRPr lang="en-US" sz="1100" b="1" dirty="0"/>
                    </a:p>
                  </a:txBody>
                  <a:tcPr/>
                </a:tc>
                <a:tc>
                  <a:txBody>
                    <a:bodyPr/>
                    <a:lstStyle/>
                    <a:p>
                      <a:r>
                        <a:rPr lang="en-US" sz="1100" dirty="0" smtClean="0"/>
                        <a:t>INDIAN INSTITUE</a:t>
                      </a:r>
                      <a:r>
                        <a:rPr lang="en-US" sz="1100" baseline="0" dirty="0" smtClean="0"/>
                        <a:t> OF MANAGEMENT</a:t>
                      </a:r>
                      <a:r>
                        <a:rPr lang="en-US" sz="1100" dirty="0" smtClean="0"/>
                        <a:t> INDORE</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Manufacturing, Supply Installation, testing &amp; commissioning of Electrical control panels and LT cabling, lighting fixtures etc.</a:t>
                      </a:r>
                    </a:p>
                  </a:txBody>
                  <a:tcPr/>
                </a:tc>
                <a:tc>
                  <a:txBody>
                    <a:bodyPr/>
                    <a:lstStyle/>
                    <a:p>
                      <a:r>
                        <a:rPr lang="en-US" sz="1100" dirty="0" smtClean="0"/>
                        <a:t>2015-2016</a:t>
                      </a:r>
                      <a:endParaRPr lang="en-US" sz="1100" dirty="0"/>
                    </a:p>
                  </a:txBody>
                  <a:tcPr/>
                </a:tc>
                <a:tc>
                  <a:txBody>
                    <a:bodyPr/>
                    <a:lstStyle/>
                    <a:p>
                      <a:r>
                        <a:rPr lang="en-US" sz="1100" dirty="0" smtClean="0"/>
                        <a:t>23 LACK</a:t>
                      </a:r>
                      <a:endParaRPr lang="en-US" sz="1100" dirty="0"/>
                    </a:p>
                  </a:txBody>
                  <a:tcPr/>
                </a:tc>
              </a:tr>
              <a:tr h="370840">
                <a:tc>
                  <a:txBody>
                    <a:bodyPr/>
                    <a:lstStyle/>
                    <a:p>
                      <a:pPr algn="ctr"/>
                      <a:r>
                        <a:rPr lang="en-US" sz="1100" b="1" dirty="0" smtClean="0"/>
                        <a:t>6.</a:t>
                      </a:r>
                      <a:endParaRPr lang="en-US" sz="1100" b="1" dirty="0"/>
                    </a:p>
                  </a:txBody>
                  <a:tcPr/>
                </a:tc>
                <a:tc>
                  <a:txBody>
                    <a:bodyPr/>
                    <a:lstStyle/>
                    <a:p>
                      <a:r>
                        <a:rPr lang="en-US" sz="1100" dirty="0" smtClean="0"/>
                        <a:t>STABICON ADDITIVES SDN BHD</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MCC Panel CUM APFC PANEL</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dirty="0" smtClean="0"/>
                    </a:p>
                  </a:txBody>
                  <a:tcPr/>
                </a:tc>
                <a:tc>
                  <a:txBody>
                    <a:bodyPr/>
                    <a:lstStyle/>
                    <a:p>
                      <a:r>
                        <a:rPr lang="en-US" sz="1100" dirty="0" smtClean="0"/>
                        <a:t>2015-2016</a:t>
                      </a:r>
                      <a:endParaRPr lang="en-US" sz="1100" dirty="0"/>
                    </a:p>
                  </a:txBody>
                  <a:tcPr/>
                </a:tc>
                <a:tc>
                  <a:txBody>
                    <a:bodyPr/>
                    <a:lstStyle/>
                    <a:p>
                      <a:r>
                        <a:rPr lang="en-US" sz="1100" dirty="0" smtClean="0"/>
                        <a:t>USD </a:t>
                      </a:r>
                      <a:r>
                        <a:rPr lang="en-US" sz="1100" baseline="0" dirty="0" smtClean="0"/>
                        <a:t> 10618</a:t>
                      </a:r>
                      <a:endParaRPr lang="en-US" sz="1100" dirty="0"/>
                    </a:p>
                  </a:txBody>
                  <a:tcPr/>
                </a:tc>
              </a:tr>
              <a:tr h="370840">
                <a:tc>
                  <a:txBody>
                    <a:bodyPr/>
                    <a:lstStyle/>
                    <a:p>
                      <a:pPr algn="ctr"/>
                      <a:r>
                        <a:rPr lang="en-US" sz="1100" b="1" dirty="0" smtClean="0"/>
                        <a:t>7.</a:t>
                      </a:r>
                      <a:endParaRPr lang="en-US" sz="1100" b="1" dirty="0"/>
                    </a:p>
                  </a:txBody>
                  <a:tcPr/>
                </a:tc>
                <a:tc>
                  <a:txBody>
                    <a:bodyPr/>
                    <a:lstStyle/>
                    <a:p>
                      <a:r>
                        <a:rPr lang="en-US" sz="1100" dirty="0" smtClean="0"/>
                        <a:t>STI SANOH INDIA LIMITED</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POWER DISTRIBUTION PANEL FOR 1000 </a:t>
                      </a:r>
                      <a:r>
                        <a:rPr lang="en-US" sz="1100" dirty="0" err="1" smtClean="0"/>
                        <a:t>kVA</a:t>
                      </a:r>
                      <a:r>
                        <a:rPr lang="en-US" sz="1100" baseline="0" dirty="0" smtClean="0"/>
                        <a:t> TRANSFORMER</a:t>
                      </a:r>
                      <a:endParaRPr lang="en-US" sz="1100" dirty="0" smtClean="0"/>
                    </a:p>
                  </a:txBody>
                  <a:tcPr/>
                </a:tc>
                <a:tc>
                  <a:txBody>
                    <a:bodyPr/>
                    <a:lstStyle/>
                    <a:p>
                      <a:r>
                        <a:rPr lang="en-US" sz="1100" dirty="0" smtClean="0"/>
                        <a:t>2015-2016</a:t>
                      </a:r>
                      <a:endParaRPr lang="en-US" sz="1100" dirty="0"/>
                    </a:p>
                  </a:txBody>
                  <a:tcPr/>
                </a:tc>
                <a:tc>
                  <a:txBody>
                    <a:bodyPr/>
                    <a:lstStyle/>
                    <a:p>
                      <a:r>
                        <a:rPr lang="en-US" sz="1100" dirty="0" smtClean="0"/>
                        <a:t>12.25 LACK</a:t>
                      </a:r>
                      <a:endParaRPr lang="en-US" sz="1100" dirty="0"/>
                    </a:p>
                  </a:txBody>
                  <a:tcPr/>
                </a:tc>
              </a:tr>
              <a:tr h="370840">
                <a:tc>
                  <a:txBody>
                    <a:bodyPr/>
                    <a:lstStyle/>
                    <a:p>
                      <a:pPr algn="ctr"/>
                      <a:r>
                        <a:rPr lang="en-US" sz="1100" b="1" dirty="0" smtClean="0"/>
                        <a:t>8.</a:t>
                      </a:r>
                      <a:endParaRPr lang="en-US" sz="1100" b="1" dirty="0"/>
                    </a:p>
                  </a:txBody>
                  <a:tcPr/>
                </a:tc>
                <a:tc>
                  <a:txBody>
                    <a:bodyPr/>
                    <a:lstStyle/>
                    <a:p>
                      <a:r>
                        <a:rPr lang="en-US" sz="1100" dirty="0" smtClean="0"/>
                        <a:t>DEWAS METAL SETCTION LIMITED –TAMIL NADU</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ELCTRICAL PANEL ( DISTRIBUTION,</a:t>
                      </a:r>
                      <a:r>
                        <a:rPr lang="en-US" sz="1100" baseline="0" dirty="0" smtClean="0"/>
                        <a:t> LT, FEEDER PILLER, APFC)</a:t>
                      </a:r>
                      <a:endParaRPr lang="en-US" sz="1100" dirty="0" smtClean="0"/>
                    </a:p>
                  </a:txBody>
                  <a:tcPr/>
                </a:tc>
                <a:tc>
                  <a:txBody>
                    <a:bodyPr/>
                    <a:lstStyle/>
                    <a:p>
                      <a:r>
                        <a:rPr lang="en-US" sz="1100" dirty="0" smtClean="0"/>
                        <a:t>2015-2016</a:t>
                      </a:r>
                      <a:endParaRPr lang="en-US" sz="1100" dirty="0"/>
                    </a:p>
                  </a:txBody>
                  <a:tcPr/>
                </a:tc>
                <a:tc>
                  <a:txBody>
                    <a:bodyPr/>
                    <a:lstStyle/>
                    <a:p>
                      <a:r>
                        <a:rPr lang="en-US" sz="1100" dirty="0" smtClean="0"/>
                        <a:t>13.63 LACK</a:t>
                      </a:r>
                      <a:endParaRPr lang="en-US" sz="1100" dirty="0"/>
                    </a:p>
                  </a:txBody>
                  <a:tcPr/>
                </a:tc>
              </a:tr>
              <a:tr h="370840">
                <a:tc>
                  <a:txBody>
                    <a:bodyPr/>
                    <a:lstStyle/>
                    <a:p>
                      <a:pPr algn="ctr"/>
                      <a:r>
                        <a:rPr lang="en-US" sz="1100" b="1" dirty="0" smtClean="0"/>
                        <a:t>9.</a:t>
                      </a:r>
                      <a:endParaRPr lang="en-US" sz="11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DEWAS METAL SETCTION LIMITED –</a:t>
                      </a:r>
                      <a:r>
                        <a:rPr lang="en-US" sz="1100" baseline="0" dirty="0" smtClean="0"/>
                        <a:t> DEWAS</a:t>
                      </a:r>
                      <a:endParaRPr lang="en-US" sz="11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ELCTRICAL PANEL ( DISTRIBUTION,</a:t>
                      </a:r>
                      <a:r>
                        <a:rPr lang="en-US" sz="1100" baseline="0" dirty="0" smtClean="0"/>
                        <a:t>CHANGE OVER)</a:t>
                      </a:r>
                      <a:endParaRPr lang="en-US" sz="1100" dirty="0" smtClean="0"/>
                    </a:p>
                  </a:txBody>
                  <a:tcPr/>
                </a:tc>
                <a:tc>
                  <a:txBody>
                    <a:bodyPr/>
                    <a:lstStyle/>
                    <a:p>
                      <a:r>
                        <a:rPr lang="en-US" sz="1100" dirty="0" smtClean="0"/>
                        <a:t>2014-</a:t>
                      </a:r>
                      <a:r>
                        <a:rPr lang="en-US" sz="1100" baseline="0" dirty="0" smtClean="0"/>
                        <a:t> 2015</a:t>
                      </a:r>
                      <a:endParaRPr lang="en-US" sz="1100" dirty="0"/>
                    </a:p>
                  </a:txBody>
                  <a:tcPr/>
                </a:tc>
                <a:tc>
                  <a:txBody>
                    <a:bodyPr/>
                    <a:lstStyle/>
                    <a:p>
                      <a:r>
                        <a:rPr lang="en-US" sz="1100" dirty="0" smtClean="0"/>
                        <a:t>12.97</a:t>
                      </a:r>
                      <a:r>
                        <a:rPr lang="en-US" sz="1100" baseline="0" dirty="0" smtClean="0"/>
                        <a:t> LACK</a:t>
                      </a:r>
                      <a:endParaRPr lang="en-US" sz="1100" dirty="0"/>
                    </a:p>
                  </a:txBody>
                  <a:tcPr/>
                </a:tc>
              </a:tr>
              <a:tr h="370840">
                <a:tc>
                  <a:txBody>
                    <a:bodyPr/>
                    <a:lstStyle/>
                    <a:p>
                      <a:pPr algn="ctr"/>
                      <a:r>
                        <a:rPr lang="en-US" sz="1100" b="1" dirty="0" smtClean="0"/>
                        <a:t>10.</a:t>
                      </a:r>
                      <a:endParaRPr lang="en-US" sz="1100" b="1" dirty="0"/>
                    </a:p>
                  </a:txBody>
                  <a:tcPr/>
                </a:tc>
                <a:tc>
                  <a:txBody>
                    <a:bodyPr/>
                    <a:lstStyle/>
                    <a:p>
                      <a:r>
                        <a:rPr lang="en-US" sz="1100" dirty="0" smtClean="0"/>
                        <a:t>HD WIRES</a:t>
                      </a:r>
                      <a:r>
                        <a:rPr lang="en-US" sz="1100" baseline="0" dirty="0" smtClean="0"/>
                        <a:t> PVT LTD.</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VFD PANEL</a:t>
                      </a:r>
                    </a:p>
                  </a:txBody>
                  <a:tcPr/>
                </a:tc>
                <a:tc>
                  <a:txBody>
                    <a:bodyPr/>
                    <a:lstStyle/>
                    <a:p>
                      <a:r>
                        <a:rPr lang="en-US" sz="1100" dirty="0" smtClean="0"/>
                        <a:t>2015-2016</a:t>
                      </a:r>
                      <a:endParaRPr lang="en-US" sz="1100" dirty="0"/>
                    </a:p>
                  </a:txBody>
                  <a:tcPr/>
                </a:tc>
                <a:tc>
                  <a:txBody>
                    <a:bodyPr/>
                    <a:lstStyle/>
                    <a:p>
                      <a:r>
                        <a:rPr lang="en-US" sz="1100" dirty="0" smtClean="0"/>
                        <a:t>7.50 LACK</a:t>
                      </a:r>
                      <a:endParaRPr lang="en-US" sz="1100" dirty="0"/>
                    </a:p>
                  </a:txBody>
                  <a:tcPr/>
                </a:tc>
              </a:tr>
              <a:tr h="370840">
                <a:tc>
                  <a:txBody>
                    <a:bodyPr/>
                    <a:lstStyle/>
                    <a:p>
                      <a:pPr algn="ctr"/>
                      <a:r>
                        <a:rPr lang="en-US" sz="1100" b="1" dirty="0" smtClean="0"/>
                        <a:t>11.</a:t>
                      </a:r>
                      <a:endParaRPr lang="en-US" sz="1100" b="1" dirty="0"/>
                    </a:p>
                  </a:txBody>
                  <a:tcPr/>
                </a:tc>
                <a:tc>
                  <a:txBody>
                    <a:bodyPr/>
                    <a:lstStyle/>
                    <a:p>
                      <a:r>
                        <a:rPr lang="en-US" sz="1100" dirty="0" smtClean="0"/>
                        <a:t>ROCA BATHROOM PRODUCTS PRIVATE LIMITED</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BALL MILL PANEL</a:t>
                      </a:r>
                    </a:p>
                  </a:txBody>
                  <a:tcPr/>
                </a:tc>
                <a:tc>
                  <a:txBody>
                    <a:bodyPr/>
                    <a:lstStyle/>
                    <a:p>
                      <a:r>
                        <a:rPr lang="en-US" sz="1100" dirty="0" smtClean="0"/>
                        <a:t>2015-2016</a:t>
                      </a:r>
                      <a:endParaRPr lang="en-US" sz="1100" dirty="0"/>
                    </a:p>
                  </a:txBody>
                  <a:tcPr/>
                </a:tc>
                <a:tc>
                  <a:txBody>
                    <a:bodyPr/>
                    <a:lstStyle/>
                    <a:p>
                      <a:r>
                        <a:rPr lang="en-US" sz="1100" dirty="0" smtClean="0"/>
                        <a:t>6.50 LACK</a:t>
                      </a:r>
                      <a:endParaRPr lang="en-US" sz="1100" dirty="0"/>
                    </a:p>
                  </a:txBody>
                  <a:tcPr/>
                </a:tc>
              </a:tr>
            </a:tbl>
          </a:graphicData>
        </a:graphic>
      </p:graphicFrame>
      <p:sp>
        <p:nvSpPr>
          <p:cNvPr id="6"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7"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randomBa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4"/>
          <p:cNvGraphicFramePr>
            <a:graphicFrameLocks noGrp="1"/>
          </p:cNvGraphicFramePr>
          <p:nvPr>
            <p:ph idx="1"/>
          </p:nvPr>
        </p:nvGraphicFramePr>
        <p:xfrm>
          <a:off x="457200" y="381000"/>
          <a:ext cx="8001000" cy="6004560"/>
        </p:xfrm>
        <a:graphic>
          <a:graphicData uri="http://schemas.openxmlformats.org/drawingml/2006/table">
            <a:tbl>
              <a:tblPr firstRow="1" bandRow="1">
                <a:tableStyleId>{5C22544A-7EE6-4342-B048-85BDC9FD1C3A}</a:tableStyleId>
              </a:tblPr>
              <a:tblGrid>
                <a:gridCol w="753035"/>
                <a:gridCol w="2164976"/>
                <a:gridCol w="2729753"/>
                <a:gridCol w="1035424"/>
                <a:gridCol w="1317812"/>
              </a:tblGrid>
              <a:tr h="370840">
                <a:tc>
                  <a:txBody>
                    <a:bodyPr/>
                    <a:lstStyle/>
                    <a:p>
                      <a:r>
                        <a:rPr lang="en-US" dirty="0" smtClean="0"/>
                        <a:t>SR NO.</a:t>
                      </a:r>
                      <a:endParaRPr lang="en-US" dirty="0"/>
                    </a:p>
                  </a:txBody>
                  <a:tcPr/>
                </a:tc>
                <a:tc>
                  <a:txBody>
                    <a:bodyPr/>
                    <a:lstStyle/>
                    <a:p>
                      <a:r>
                        <a:rPr lang="en-US" dirty="0" smtClean="0"/>
                        <a:t>PROJECT NAME</a:t>
                      </a:r>
                      <a:endParaRPr lang="en-US" dirty="0"/>
                    </a:p>
                  </a:txBody>
                  <a:tcPr/>
                </a:tc>
                <a:tc>
                  <a:txBody>
                    <a:bodyPr/>
                    <a:lstStyle/>
                    <a:p>
                      <a:r>
                        <a:rPr lang="en-US" dirty="0" smtClean="0"/>
                        <a:t>SCOPE OF WORK</a:t>
                      </a:r>
                      <a:endParaRPr lang="en-US" dirty="0"/>
                    </a:p>
                  </a:txBody>
                  <a:tcPr/>
                </a:tc>
                <a:tc>
                  <a:txBody>
                    <a:bodyPr/>
                    <a:lstStyle/>
                    <a:p>
                      <a:r>
                        <a:rPr lang="en-US" dirty="0" smtClean="0"/>
                        <a:t>FY YEAR</a:t>
                      </a:r>
                      <a:endParaRPr lang="en-US" dirty="0"/>
                    </a:p>
                  </a:txBody>
                  <a:tcPr/>
                </a:tc>
                <a:tc>
                  <a:txBody>
                    <a:bodyPr/>
                    <a:lstStyle/>
                    <a:p>
                      <a:r>
                        <a:rPr lang="en-US" dirty="0" smtClean="0"/>
                        <a:t>PROJECT COST</a:t>
                      </a:r>
                      <a:endParaRPr lang="en-US" dirty="0"/>
                    </a:p>
                  </a:txBody>
                  <a:tcPr/>
                </a:tc>
              </a:tr>
              <a:tr h="370840">
                <a:tc>
                  <a:txBody>
                    <a:bodyPr/>
                    <a:lstStyle/>
                    <a:p>
                      <a:pPr algn="ctr"/>
                      <a:r>
                        <a:rPr lang="en-US" sz="1100" b="1" dirty="0" smtClean="0"/>
                        <a:t>11.</a:t>
                      </a:r>
                      <a:endParaRPr lang="en-US" sz="1100" b="1" dirty="0"/>
                    </a:p>
                  </a:txBody>
                  <a:tcPr/>
                </a:tc>
                <a:tc>
                  <a:txBody>
                    <a:bodyPr/>
                    <a:lstStyle/>
                    <a:p>
                      <a:r>
                        <a:rPr lang="en-US" sz="1100" dirty="0" smtClean="0"/>
                        <a:t>ASTERISK CHEMICALS PVT. LTD.</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FEEDER</a:t>
                      </a:r>
                      <a:r>
                        <a:rPr lang="en-US" sz="1100" baseline="0" dirty="0" smtClean="0"/>
                        <a:t> PILLER PANEL &amp; MCC PANEL</a:t>
                      </a:r>
                      <a:endParaRPr lang="en-US" sz="1100" dirty="0" smtClean="0"/>
                    </a:p>
                  </a:txBody>
                  <a:tcPr/>
                </a:tc>
                <a:tc>
                  <a:txBody>
                    <a:bodyPr/>
                    <a:lstStyle/>
                    <a:p>
                      <a:r>
                        <a:rPr lang="en-US" sz="1100" dirty="0" smtClean="0"/>
                        <a:t>2015-2016</a:t>
                      </a:r>
                      <a:endParaRPr lang="en-US" sz="1100" dirty="0"/>
                    </a:p>
                  </a:txBody>
                  <a:tcPr/>
                </a:tc>
                <a:tc>
                  <a:txBody>
                    <a:bodyPr/>
                    <a:lstStyle/>
                    <a:p>
                      <a:r>
                        <a:rPr lang="en-US" sz="1100" dirty="0" smtClean="0"/>
                        <a:t>9</a:t>
                      </a:r>
                      <a:r>
                        <a:rPr lang="en-US" sz="1100" baseline="0" dirty="0" smtClean="0"/>
                        <a:t> LACK</a:t>
                      </a:r>
                      <a:endParaRPr lang="en-US" sz="1100" dirty="0"/>
                    </a:p>
                  </a:txBody>
                  <a:tcPr/>
                </a:tc>
              </a:tr>
              <a:tr h="370840">
                <a:tc>
                  <a:txBody>
                    <a:bodyPr/>
                    <a:lstStyle/>
                    <a:p>
                      <a:pPr algn="ctr"/>
                      <a:r>
                        <a:rPr lang="en-US" sz="1100" b="1" dirty="0" smtClean="0"/>
                        <a:t>12.</a:t>
                      </a:r>
                      <a:endParaRPr lang="en-US" sz="1100" b="1" dirty="0"/>
                    </a:p>
                  </a:txBody>
                  <a:tcPr/>
                </a:tc>
                <a:tc>
                  <a:txBody>
                    <a:bodyPr/>
                    <a:lstStyle/>
                    <a:p>
                      <a:r>
                        <a:rPr lang="en-US" sz="1100" dirty="0" smtClean="0"/>
                        <a:t>HD WIRES</a:t>
                      </a:r>
                      <a:r>
                        <a:rPr lang="en-US" sz="1100" baseline="0" dirty="0" smtClean="0"/>
                        <a:t> PVT LTD.</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AMF CUM</a:t>
                      </a:r>
                      <a:r>
                        <a:rPr lang="en-US" sz="1100" baseline="0" dirty="0" smtClean="0"/>
                        <a:t> APFC PANEL</a:t>
                      </a:r>
                      <a:endParaRPr lang="en-US" sz="1100" dirty="0" smtClean="0"/>
                    </a:p>
                  </a:txBody>
                  <a:tcPr/>
                </a:tc>
                <a:tc>
                  <a:txBody>
                    <a:bodyPr/>
                    <a:lstStyle/>
                    <a:p>
                      <a:r>
                        <a:rPr lang="en-US" sz="1100" dirty="0" smtClean="0"/>
                        <a:t>2014-2015</a:t>
                      </a:r>
                      <a:endParaRPr lang="en-US" sz="1100" dirty="0"/>
                    </a:p>
                  </a:txBody>
                  <a:tcPr/>
                </a:tc>
                <a:tc>
                  <a:txBody>
                    <a:bodyPr/>
                    <a:lstStyle/>
                    <a:p>
                      <a:r>
                        <a:rPr lang="en-US" sz="1100" baseline="0" dirty="0" smtClean="0"/>
                        <a:t> 35 </a:t>
                      </a:r>
                      <a:r>
                        <a:rPr lang="en-US" sz="1100" dirty="0" smtClean="0"/>
                        <a:t>LACK</a:t>
                      </a:r>
                      <a:endParaRPr lang="en-US" sz="1100" dirty="0"/>
                    </a:p>
                  </a:txBody>
                  <a:tcPr/>
                </a:tc>
              </a:tr>
              <a:tr h="370840">
                <a:tc>
                  <a:txBody>
                    <a:bodyPr/>
                    <a:lstStyle/>
                    <a:p>
                      <a:pPr algn="ctr"/>
                      <a:r>
                        <a:rPr lang="en-US" sz="1100" b="1" dirty="0" smtClean="0"/>
                        <a:t>13.</a:t>
                      </a:r>
                      <a:endParaRPr lang="en-US" sz="1100" b="1" dirty="0"/>
                    </a:p>
                  </a:txBody>
                  <a:tcPr/>
                </a:tc>
                <a:tc>
                  <a:txBody>
                    <a:bodyPr/>
                    <a:lstStyle/>
                    <a:p>
                      <a:r>
                        <a:rPr lang="en-US" sz="1100" dirty="0" smtClean="0"/>
                        <a:t>RANBAXY</a:t>
                      </a:r>
                      <a:r>
                        <a:rPr lang="en-US" sz="1100" baseline="0" dirty="0" smtClean="0"/>
                        <a:t> LABORATORIES LIMITED</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ELECTRICAL PANEL</a:t>
                      </a:r>
                    </a:p>
                  </a:txBody>
                  <a:tcPr/>
                </a:tc>
                <a:tc>
                  <a:txBody>
                    <a:bodyPr/>
                    <a:lstStyle/>
                    <a:p>
                      <a:r>
                        <a:rPr lang="en-US" sz="1100" dirty="0" smtClean="0"/>
                        <a:t>2014-2015</a:t>
                      </a:r>
                      <a:endParaRPr lang="en-US" sz="1100" dirty="0"/>
                    </a:p>
                  </a:txBody>
                  <a:tcPr/>
                </a:tc>
                <a:tc>
                  <a:txBody>
                    <a:bodyPr/>
                    <a:lstStyle/>
                    <a:p>
                      <a:r>
                        <a:rPr lang="en-US" sz="1100" dirty="0" smtClean="0"/>
                        <a:t>1.5</a:t>
                      </a:r>
                      <a:r>
                        <a:rPr lang="en-US" sz="1100" baseline="0" dirty="0" smtClean="0"/>
                        <a:t> LACK</a:t>
                      </a:r>
                      <a:endParaRPr lang="en-US" sz="1100" dirty="0"/>
                    </a:p>
                  </a:txBody>
                  <a:tcPr/>
                </a:tc>
              </a:tr>
              <a:tr h="370840">
                <a:tc>
                  <a:txBody>
                    <a:bodyPr/>
                    <a:lstStyle/>
                    <a:p>
                      <a:pPr algn="ctr"/>
                      <a:r>
                        <a:rPr lang="en-US" sz="1100" b="1" dirty="0" smtClean="0"/>
                        <a:t>14.</a:t>
                      </a:r>
                      <a:endParaRPr lang="en-US" sz="1100" b="1" dirty="0"/>
                    </a:p>
                  </a:txBody>
                  <a:tcPr/>
                </a:tc>
                <a:tc>
                  <a:txBody>
                    <a:bodyPr/>
                    <a:lstStyle/>
                    <a:p>
                      <a:r>
                        <a:rPr lang="en-US" sz="1100" dirty="0" smtClean="0"/>
                        <a:t>ROCA BATHROOM PRODUCTS PRIVATE LIMITED</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TIMER PANEL</a:t>
                      </a:r>
                    </a:p>
                  </a:txBody>
                  <a:tcPr/>
                </a:tc>
                <a:tc>
                  <a:txBody>
                    <a:bodyPr/>
                    <a:lstStyle/>
                    <a:p>
                      <a:r>
                        <a:rPr lang="en-US" sz="1100" dirty="0" smtClean="0"/>
                        <a:t>2014-2015</a:t>
                      </a:r>
                      <a:endParaRPr lang="en-US" sz="1100" dirty="0"/>
                    </a:p>
                  </a:txBody>
                  <a:tcPr/>
                </a:tc>
                <a:tc>
                  <a:txBody>
                    <a:bodyPr/>
                    <a:lstStyle/>
                    <a:p>
                      <a:r>
                        <a:rPr lang="en-US" sz="1100" dirty="0" smtClean="0"/>
                        <a:t>4 LACK</a:t>
                      </a:r>
                      <a:endParaRPr lang="en-US" sz="1100" dirty="0"/>
                    </a:p>
                  </a:txBody>
                  <a:tcPr/>
                </a:tc>
              </a:tr>
              <a:tr h="370840">
                <a:tc>
                  <a:txBody>
                    <a:bodyPr/>
                    <a:lstStyle/>
                    <a:p>
                      <a:pPr algn="ctr"/>
                      <a:r>
                        <a:rPr lang="en-US" sz="1100" b="1" dirty="0" smtClean="0"/>
                        <a:t>15.</a:t>
                      </a:r>
                      <a:endParaRPr lang="en-US" sz="1100" b="1" dirty="0"/>
                    </a:p>
                  </a:txBody>
                  <a:tcPr/>
                </a:tc>
                <a:tc>
                  <a:txBody>
                    <a:bodyPr/>
                    <a:lstStyle/>
                    <a:p>
                      <a:r>
                        <a:rPr lang="en-US" sz="1100" dirty="0" smtClean="0"/>
                        <a:t>THERMAX LIMITED, PUNE</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SM BOX FOR  NMDC 3.0 MTPY INTEGRATED</a:t>
                      </a:r>
                      <a:r>
                        <a:rPr lang="en-US" sz="1100" baseline="0" dirty="0" smtClean="0"/>
                        <a:t> STEEL PLANT </a:t>
                      </a:r>
                      <a:r>
                        <a:rPr lang="en-US" sz="1100" b="1" baseline="0" dirty="0" smtClean="0"/>
                        <a:t>NAGARNAR, CHHATTISGARH</a:t>
                      </a:r>
                      <a:endParaRPr lang="en-US" sz="1100" b="1" dirty="0" smtClean="0"/>
                    </a:p>
                  </a:txBody>
                  <a:tcPr/>
                </a:tc>
                <a:tc>
                  <a:txBody>
                    <a:bodyPr/>
                    <a:lstStyle/>
                    <a:p>
                      <a:r>
                        <a:rPr lang="en-US" sz="1100" dirty="0" smtClean="0"/>
                        <a:t>2015-2016</a:t>
                      </a:r>
                      <a:endParaRPr lang="en-US" sz="1100" dirty="0"/>
                    </a:p>
                  </a:txBody>
                  <a:tcPr/>
                </a:tc>
                <a:tc>
                  <a:txBody>
                    <a:bodyPr/>
                    <a:lstStyle/>
                    <a:p>
                      <a:r>
                        <a:rPr lang="en-US" sz="1100" dirty="0" smtClean="0"/>
                        <a:t>13.88 LACK</a:t>
                      </a:r>
                      <a:endParaRPr lang="en-US" sz="1100" dirty="0"/>
                    </a:p>
                  </a:txBody>
                  <a:tcPr/>
                </a:tc>
              </a:tr>
              <a:tr h="370840">
                <a:tc>
                  <a:txBody>
                    <a:bodyPr/>
                    <a:lstStyle/>
                    <a:p>
                      <a:pPr algn="ctr"/>
                      <a:r>
                        <a:rPr lang="en-US" sz="1100" b="1" dirty="0" smtClean="0"/>
                        <a:t>16.</a:t>
                      </a:r>
                      <a:endParaRPr lang="en-US" sz="11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THERMAX LIMITED, PUNE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SM BOX FOR  BHERAMARA COMBINED CYCLE POWER PLANT (360</a:t>
                      </a:r>
                      <a:r>
                        <a:rPr lang="en-US" sz="1100" baseline="0" dirty="0" smtClean="0"/>
                        <a:t> MW) DEVELOPMENT PROJECT</a:t>
                      </a:r>
                      <a:endParaRPr lang="en-US" sz="1100" dirty="0" smtClean="0"/>
                    </a:p>
                  </a:txBody>
                  <a:tcPr/>
                </a:tc>
                <a:tc>
                  <a:txBody>
                    <a:bodyPr/>
                    <a:lstStyle/>
                    <a:p>
                      <a:r>
                        <a:rPr lang="en-US" sz="1100" dirty="0" smtClean="0"/>
                        <a:t>2015-2016</a:t>
                      </a:r>
                      <a:endParaRPr lang="en-US" sz="1100" dirty="0"/>
                    </a:p>
                  </a:txBody>
                  <a:tcPr/>
                </a:tc>
                <a:tc>
                  <a:txBody>
                    <a:bodyPr/>
                    <a:lstStyle/>
                    <a:p>
                      <a:r>
                        <a:rPr lang="en-US" sz="1100" dirty="0" smtClean="0"/>
                        <a:t>51</a:t>
                      </a:r>
                      <a:r>
                        <a:rPr lang="en-US" sz="1100" baseline="0" dirty="0" smtClean="0"/>
                        <a:t> </a:t>
                      </a:r>
                      <a:r>
                        <a:rPr lang="en-US" sz="1100" dirty="0" smtClean="0"/>
                        <a:t>LACK</a:t>
                      </a:r>
                      <a:endParaRPr lang="en-US" sz="1100" dirty="0"/>
                    </a:p>
                  </a:txBody>
                  <a:tcPr/>
                </a:tc>
              </a:tr>
              <a:tr h="370840">
                <a:tc>
                  <a:txBody>
                    <a:bodyPr/>
                    <a:lstStyle/>
                    <a:p>
                      <a:pPr algn="ctr"/>
                      <a:r>
                        <a:rPr lang="en-US" sz="1100" b="1" dirty="0" smtClean="0"/>
                        <a:t>17.</a:t>
                      </a:r>
                      <a:endParaRPr lang="en-US" sz="1100" b="1" dirty="0"/>
                    </a:p>
                  </a:txBody>
                  <a:tcPr/>
                </a:tc>
                <a:tc>
                  <a:txBody>
                    <a:bodyPr/>
                    <a:lstStyle/>
                    <a:p>
                      <a:r>
                        <a:rPr lang="en-US" sz="1100" dirty="0" smtClean="0"/>
                        <a:t>JASH ENGINEERING LIMITED UNIT II</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CONTROL PANEL FOR THEIR</a:t>
                      </a:r>
                      <a:r>
                        <a:rPr lang="en-US" sz="1100" baseline="0" dirty="0" smtClean="0"/>
                        <a:t> MULRIRAKE SCREEN OPERATED BY PLC CONTROLLER FOR BANGALORE WATER SUPPLY &amp; SEWAREGE BOARD</a:t>
                      </a:r>
                      <a:endParaRPr lang="en-US" sz="1100" dirty="0" smtClean="0"/>
                    </a:p>
                  </a:txBody>
                  <a:tcPr/>
                </a:tc>
                <a:tc>
                  <a:txBody>
                    <a:bodyPr/>
                    <a:lstStyle/>
                    <a:p>
                      <a:r>
                        <a:rPr lang="en-US" sz="1100" dirty="0" smtClean="0"/>
                        <a:t>2015-2016</a:t>
                      </a:r>
                      <a:endParaRPr lang="en-US" sz="1100" dirty="0"/>
                    </a:p>
                  </a:txBody>
                  <a:tcPr/>
                </a:tc>
                <a:tc>
                  <a:txBody>
                    <a:bodyPr/>
                    <a:lstStyle/>
                    <a:p>
                      <a:r>
                        <a:rPr lang="en-US" sz="1100" baseline="0" dirty="0" smtClean="0"/>
                        <a:t>36  </a:t>
                      </a:r>
                      <a:r>
                        <a:rPr lang="en-US" sz="1100" dirty="0" smtClean="0"/>
                        <a:t>LACK</a:t>
                      </a:r>
                      <a:endParaRPr lang="en-US" sz="1100" dirty="0"/>
                    </a:p>
                  </a:txBody>
                  <a:tcPr/>
                </a:tc>
              </a:tr>
              <a:tr h="370840">
                <a:tc>
                  <a:txBody>
                    <a:bodyPr/>
                    <a:lstStyle/>
                    <a:p>
                      <a:pPr algn="ctr"/>
                      <a:r>
                        <a:rPr lang="en-US" sz="1100" b="1" dirty="0" smtClean="0"/>
                        <a:t>18.</a:t>
                      </a:r>
                      <a:endParaRPr lang="en-US" sz="1100" b="1" dirty="0"/>
                    </a:p>
                  </a:txBody>
                  <a:tcPr/>
                </a:tc>
                <a:tc>
                  <a:txBody>
                    <a:bodyPr/>
                    <a:lstStyle/>
                    <a:p>
                      <a:r>
                        <a:rPr lang="en-US" sz="1100" dirty="0" smtClean="0"/>
                        <a:t>RUCHI LIFE</a:t>
                      </a:r>
                      <a:r>
                        <a:rPr lang="en-US" sz="1100" baseline="0" dirty="0" smtClean="0"/>
                        <a:t>SCAPES , BHOPAL</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OUTDOOR</a:t>
                      </a:r>
                      <a:r>
                        <a:rPr lang="en-US" sz="1100" baseline="0" dirty="0" smtClean="0"/>
                        <a:t> TYPE FEEDER PILLER, OUTDOOR TYPE AUTOMATIC SWITCHING CUBICLE STREET LIGHT PANEL &amp; DG PANEL</a:t>
                      </a:r>
                      <a:endParaRPr lang="en-US" sz="1100" dirty="0" smtClean="0"/>
                    </a:p>
                  </a:txBody>
                  <a:tcPr/>
                </a:tc>
                <a:tc>
                  <a:txBody>
                    <a:bodyPr/>
                    <a:lstStyle/>
                    <a:p>
                      <a:r>
                        <a:rPr lang="en-US" sz="1100" dirty="0" smtClean="0"/>
                        <a:t>2016-2017</a:t>
                      </a:r>
                      <a:endParaRPr lang="en-US" sz="1100" dirty="0"/>
                    </a:p>
                  </a:txBody>
                  <a:tcPr/>
                </a:tc>
                <a:tc>
                  <a:txBody>
                    <a:bodyPr/>
                    <a:lstStyle/>
                    <a:p>
                      <a:r>
                        <a:rPr lang="en-US" sz="1100" dirty="0" smtClean="0"/>
                        <a:t>62 LACK</a:t>
                      </a:r>
                      <a:endParaRPr lang="en-US" sz="1100" dirty="0"/>
                    </a:p>
                  </a:txBody>
                  <a:tcPr/>
                </a:tc>
              </a:tr>
              <a:tr h="370840">
                <a:tc>
                  <a:txBody>
                    <a:bodyPr/>
                    <a:lstStyle/>
                    <a:p>
                      <a:pPr algn="ctr"/>
                      <a:r>
                        <a:rPr lang="en-US" sz="1100" b="1" dirty="0" smtClean="0"/>
                        <a:t>19.</a:t>
                      </a:r>
                      <a:endParaRPr lang="en-US" sz="1100" b="1" dirty="0"/>
                    </a:p>
                  </a:txBody>
                  <a:tcPr/>
                </a:tc>
                <a:tc>
                  <a:txBody>
                    <a:bodyPr/>
                    <a:lstStyle/>
                    <a:p>
                      <a:r>
                        <a:rPr lang="en-US" sz="1100" kern="1200" baseline="0" dirty="0" smtClean="0">
                          <a:solidFill>
                            <a:schemeClr val="dk1"/>
                          </a:solidFill>
                          <a:latin typeface="+mn-lt"/>
                          <a:ea typeface="+mn-ea"/>
                          <a:cs typeface="+mn-cs"/>
                        </a:rPr>
                        <a:t>THINQ PHARMA CR0 LIMITED</a:t>
                      </a:r>
                      <a:endParaRPr lang="en-US" sz="1100" kern="1200" baseline="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baseline="0" dirty="0" smtClean="0">
                          <a:solidFill>
                            <a:schemeClr val="dk1"/>
                          </a:solidFill>
                          <a:latin typeface="+mn-lt"/>
                          <a:ea typeface="+mn-ea"/>
                          <a:cs typeface="+mn-cs"/>
                        </a:rPr>
                        <a:t>SUPPLY &amp; ERECTION OF ELECTRICAL PANELS./ HT SEOTCHGEAR/ LT SWITCHGEARS</a:t>
                      </a:r>
                    </a:p>
                  </a:txBody>
                  <a:tcPr/>
                </a:tc>
                <a:tc>
                  <a:txBody>
                    <a:bodyPr/>
                    <a:lstStyle/>
                    <a:p>
                      <a:r>
                        <a:rPr lang="en-US" sz="1100" kern="1200" baseline="0" dirty="0" smtClean="0">
                          <a:solidFill>
                            <a:schemeClr val="dk1"/>
                          </a:solidFill>
                          <a:latin typeface="+mn-lt"/>
                          <a:ea typeface="+mn-ea"/>
                          <a:cs typeface="+mn-cs"/>
                        </a:rPr>
                        <a:t>2017-2018</a:t>
                      </a:r>
                      <a:endParaRPr lang="en-US" sz="1100" kern="1200" baseline="0" dirty="0">
                        <a:solidFill>
                          <a:schemeClr val="dk1"/>
                        </a:solidFill>
                        <a:latin typeface="+mn-lt"/>
                        <a:ea typeface="+mn-ea"/>
                        <a:cs typeface="+mn-cs"/>
                      </a:endParaRPr>
                    </a:p>
                  </a:txBody>
                  <a:tcPr/>
                </a:tc>
                <a:tc>
                  <a:txBody>
                    <a:bodyPr/>
                    <a:lstStyle/>
                    <a:p>
                      <a:r>
                        <a:rPr lang="en-US" sz="1100" kern="1200" baseline="0" dirty="0" smtClean="0">
                          <a:solidFill>
                            <a:schemeClr val="dk1"/>
                          </a:solidFill>
                          <a:latin typeface="+mn-lt"/>
                          <a:ea typeface="+mn-ea"/>
                          <a:cs typeface="+mn-cs"/>
                        </a:rPr>
                        <a:t>3.4 CORE</a:t>
                      </a:r>
                      <a:endParaRPr lang="en-US" sz="1100" kern="1200" baseline="0" dirty="0">
                        <a:solidFill>
                          <a:schemeClr val="dk1"/>
                        </a:solidFill>
                        <a:latin typeface="+mn-lt"/>
                        <a:ea typeface="+mn-ea"/>
                        <a:cs typeface="+mn-cs"/>
                      </a:endParaRPr>
                    </a:p>
                  </a:txBody>
                  <a:tcPr/>
                </a:tc>
              </a:tr>
              <a:tr h="370840">
                <a:tc>
                  <a:txBody>
                    <a:bodyPr/>
                    <a:lstStyle/>
                    <a:p>
                      <a:pPr algn="ctr"/>
                      <a:r>
                        <a:rPr lang="en-US" sz="1100" b="1" dirty="0" smtClean="0"/>
                        <a:t>20.</a:t>
                      </a:r>
                      <a:endParaRPr lang="en-US" sz="1100" b="1" dirty="0"/>
                    </a:p>
                  </a:txBody>
                  <a:tcPr/>
                </a:tc>
                <a:tc>
                  <a:txBody>
                    <a:bodyPr/>
                    <a:lstStyle/>
                    <a:p>
                      <a:r>
                        <a:rPr lang="en-US" sz="1100" dirty="0" smtClean="0"/>
                        <a:t>THYSSENKRUPP</a:t>
                      </a:r>
                      <a:r>
                        <a:rPr lang="en-US" sz="1100" baseline="0" dirty="0" smtClean="0"/>
                        <a:t> INDUSTRIES INDIA PVT. LTD.</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ELECTRICAL &amp; INSTRUMENTATION</a:t>
                      </a:r>
                      <a:r>
                        <a:rPr lang="en-US" sz="1100" baseline="0" dirty="0" smtClean="0"/>
                        <a:t> ERECTION &amp; COMMISSIONINNG OF SMCP</a:t>
                      </a:r>
                      <a:endParaRPr lang="en-US" sz="1100" dirty="0" smtClean="0"/>
                    </a:p>
                  </a:txBody>
                  <a:tcPr/>
                </a:tc>
                <a:tc>
                  <a:txBody>
                    <a:bodyPr/>
                    <a:lstStyle/>
                    <a:p>
                      <a:r>
                        <a:rPr lang="en-US" sz="1100" dirty="0" smtClean="0"/>
                        <a:t>2014-2015</a:t>
                      </a:r>
                      <a:endParaRPr lang="en-US" sz="1100" dirty="0"/>
                    </a:p>
                  </a:txBody>
                  <a:tcPr/>
                </a:tc>
                <a:tc>
                  <a:txBody>
                    <a:bodyPr/>
                    <a:lstStyle/>
                    <a:p>
                      <a:r>
                        <a:rPr lang="en-US" sz="1100" dirty="0" smtClean="0"/>
                        <a:t>52 LAC</a:t>
                      </a:r>
                      <a:endParaRPr lang="en-US" sz="1100" dirty="0"/>
                    </a:p>
                  </a:txBody>
                  <a:tcPr/>
                </a:tc>
              </a:tr>
              <a:tr h="370840">
                <a:tc>
                  <a:txBody>
                    <a:bodyPr/>
                    <a:lstStyle/>
                    <a:p>
                      <a:pPr algn="ctr"/>
                      <a:r>
                        <a:rPr lang="en-US" sz="1100" b="1" dirty="0" smtClean="0">
                          <a:solidFill>
                            <a:srgbClr val="FF0000"/>
                          </a:solidFill>
                        </a:rPr>
                        <a:t>21.</a:t>
                      </a:r>
                      <a:endParaRPr lang="en-US" sz="1100" b="1" dirty="0">
                        <a:solidFill>
                          <a:srgbClr val="FF0000"/>
                        </a:solidFill>
                      </a:endParaRPr>
                    </a:p>
                  </a:txBody>
                  <a:tcPr/>
                </a:tc>
                <a:tc>
                  <a:txBody>
                    <a:bodyPr/>
                    <a:lstStyle/>
                    <a:p>
                      <a:r>
                        <a:rPr lang="en-US" sz="1100" kern="1200" dirty="0" smtClean="0">
                          <a:solidFill>
                            <a:srgbClr val="FF0000"/>
                          </a:solidFill>
                          <a:latin typeface="+mn-lt"/>
                          <a:ea typeface="+mn-ea"/>
                          <a:cs typeface="+mn-cs"/>
                        </a:rPr>
                        <a:t>NAVIN</a:t>
                      </a:r>
                      <a:r>
                        <a:rPr lang="en-US" sz="1100" kern="1200" baseline="0" dirty="0" smtClean="0">
                          <a:solidFill>
                            <a:srgbClr val="FF0000"/>
                          </a:solidFill>
                          <a:latin typeface="+mn-lt"/>
                          <a:ea typeface="+mn-ea"/>
                          <a:cs typeface="+mn-cs"/>
                        </a:rPr>
                        <a:t> FLUORINE INTERNATIONAL LIMITED</a:t>
                      </a:r>
                      <a:endParaRPr lang="en-US" sz="1100" kern="1200" dirty="0">
                        <a:solidFill>
                          <a:srgbClr val="FF0000"/>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rgbClr val="FF0000"/>
                          </a:solidFill>
                          <a:latin typeface="+mn-lt"/>
                          <a:ea typeface="+mn-ea"/>
                          <a:cs typeface="+mn-cs"/>
                        </a:rPr>
                        <a:t>ELECTRICTRICATION</a:t>
                      </a:r>
                      <a:r>
                        <a:rPr lang="en-US" sz="1100" kern="1200" baseline="0" dirty="0" smtClean="0">
                          <a:solidFill>
                            <a:srgbClr val="FF0000"/>
                          </a:solidFill>
                          <a:latin typeface="+mn-lt"/>
                          <a:ea typeface="+mn-ea"/>
                          <a:cs typeface="+mn-cs"/>
                        </a:rPr>
                        <a:t> WORK FOR cGMP</a:t>
                      </a:r>
                      <a:r>
                        <a:rPr lang="en-US" sz="1100" kern="1200" dirty="0" smtClean="0">
                          <a:solidFill>
                            <a:srgbClr val="FF0000"/>
                          </a:solidFill>
                          <a:latin typeface="+mn-lt"/>
                          <a:ea typeface="+mn-ea"/>
                          <a:cs typeface="+mn-cs"/>
                        </a:rPr>
                        <a:t>-3 PLANT</a:t>
                      </a:r>
                    </a:p>
                  </a:txBody>
                  <a:tcPr/>
                </a:tc>
                <a:tc>
                  <a:txBody>
                    <a:bodyPr/>
                    <a:lstStyle/>
                    <a:p>
                      <a:r>
                        <a:rPr lang="en-US" sz="1100" kern="1200" dirty="0" smtClean="0">
                          <a:solidFill>
                            <a:srgbClr val="FF0000"/>
                          </a:solidFill>
                          <a:latin typeface="+mn-lt"/>
                          <a:ea typeface="+mn-ea"/>
                          <a:cs typeface="+mn-cs"/>
                        </a:rPr>
                        <a:t>2019-TILL </a:t>
                      </a:r>
                      <a:r>
                        <a:rPr lang="en-US" sz="1100" kern="1200" dirty="0" smtClean="0">
                          <a:solidFill>
                            <a:srgbClr val="FF0000"/>
                          </a:solidFill>
                          <a:latin typeface="+mn-lt"/>
                          <a:ea typeface="+mn-ea"/>
                          <a:cs typeface="+mn-cs"/>
                        </a:rPr>
                        <a:t>DATED</a:t>
                      </a:r>
                      <a:endParaRPr lang="en-US" sz="1100" kern="1200" dirty="0">
                        <a:solidFill>
                          <a:srgbClr val="FF0000"/>
                        </a:solidFill>
                        <a:latin typeface="+mn-lt"/>
                        <a:ea typeface="+mn-ea"/>
                        <a:cs typeface="+mn-cs"/>
                      </a:endParaRPr>
                    </a:p>
                  </a:txBody>
                  <a:tcPr/>
                </a:tc>
                <a:tc>
                  <a:txBody>
                    <a:bodyPr/>
                    <a:lstStyle/>
                    <a:p>
                      <a:r>
                        <a:rPr lang="en-US" sz="1100" kern="1200" dirty="0" smtClean="0">
                          <a:solidFill>
                            <a:srgbClr val="FF0000"/>
                          </a:solidFill>
                          <a:latin typeface="+mn-lt"/>
                          <a:ea typeface="+mn-ea"/>
                          <a:cs typeface="+mn-cs"/>
                        </a:rPr>
                        <a:t>4.7 CORE</a:t>
                      </a:r>
                      <a:endParaRPr lang="en-US" sz="1100" kern="1200" dirty="0">
                        <a:solidFill>
                          <a:srgbClr val="FF0000"/>
                        </a:solidFill>
                        <a:latin typeface="+mn-lt"/>
                        <a:ea typeface="+mn-ea"/>
                        <a:cs typeface="+mn-cs"/>
                      </a:endParaRPr>
                    </a:p>
                  </a:txBody>
                  <a:tcPr/>
                </a:tc>
              </a:tr>
            </a:tbl>
          </a:graphicData>
        </a:graphic>
      </p:graphicFrame>
      <p:sp>
        <p:nvSpPr>
          <p:cNvPr id="6"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8"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zoom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C2\Downloads\LOGO\stock-footage-abstract-background-of-water-drops-and-flow-on-glass.jpg"/>
          <p:cNvPicPr>
            <a:picLocks noChangeAspect="1" noChangeArrowheads="1"/>
          </p:cNvPicPr>
          <p:nvPr/>
        </p:nvPicPr>
        <p:blipFill>
          <a:blip r:embed="rId3">
            <a:lum bright="-20000"/>
          </a:blip>
          <a:srcRect/>
          <a:stretch>
            <a:fillRect/>
          </a:stretch>
        </p:blipFill>
        <p:spPr bwMode="auto">
          <a:xfrm>
            <a:off x="0" y="1524000"/>
            <a:ext cx="9144000" cy="4495800"/>
          </a:xfrm>
          <a:prstGeom prst="rect">
            <a:avLst/>
          </a:prstGeom>
          <a:noFill/>
        </p:spPr>
      </p:pic>
      <p:sp>
        <p:nvSpPr>
          <p:cNvPr id="10"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8"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
        <p:nvSpPr>
          <p:cNvPr id="20" name="TextBox 19"/>
          <p:cNvSpPr txBox="1"/>
          <p:nvPr/>
        </p:nvSpPr>
        <p:spPr>
          <a:xfrm>
            <a:off x="609600" y="2015728"/>
            <a:ext cx="7848600" cy="4247317"/>
          </a:xfrm>
          <a:prstGeom prst="rect">
            <a:avLst/>
          </a:prstGeom>
          <a:noFill/>
        </p:spPr>
        <p:txBody>
          <a:bodyPr wrap="square" rtlCol="0">
            <a:spAutoFit/>
          </a:bodyPr>
          <a:lstStyle/>
          <a:p>
            <a:pPr algn="just"/>
            <a:r>
              <a:rPr lang="en-US" b="1" dirty="0" smtClean="0">
                <a:latin typeface="Centaur" pitchFamily="18" charset="0"/>
                <a:cs typeface="Times New Roman" pitchFamily="18" charset="0"/>
              </a:rPr>
              <a:t>	</a:t>
            </a:r>
            <a:r>
              <a:rPr lang="en-GB" b="1" dirty="0" smtClean="0">
                <a:latin typeface="Centaur" pitchFamily="18" charset="0"/>
              </a:rPr>
              <a:t> We are counted amongst the one of the prominent manufacturers and suppliers of a wide range of Water Treatment Plants. Innovative engineering concepts along with a diligent team and latest technology have helped us carve a niche for ourselves in the industry. We have gained immense appreciation among our clients, owing to the features such as high quality, low maintenance, easy installation and durability offered by our entire range. </a:t>
            </a:r>
          </a:p>
          <a:p>
            <a:pPr algn="just"/>
            <a:endParaRPr lang="en-GB" b="1" dirty="0" smtClean="0">
              <a:latin typeface="Centaur" pitchFamily="18" charset="0"/>
            </a:endParaRPr>
          </a:p>
          <a:p>
            <a:pPr marL="342900" indent="-342900" algn="just">
              <a:buAutoNum type="arabicPeriod"/>
            </a:pPr>
            <a:r>
              <a:rPr lang="en-GB" b="1" dirty="0" smtClean="0">
                <a:latin typeface="Centaur" pitchFamily="18" charset="0"/>
              </a:rPr>
              <a:t>Effluent Treatment Plants.</a:t>
            </a:r>
          </a:p>
          <a:p>
            <a:pPr marL="342900" indent="-342900" algn="just">
              <a:buAutoNum type="arabicPeriod"/>
            </a:pPr>
            <a:r>
              <a:rPr lang="en-GB" b="1" dirty="0" smtClean="0">
                <a:latin typeface="Centaur" pitchFamily="18" charset="0"/>
              </a:rPr>
              <a:t>Sewage  Treatment Plants.</a:t>
            </a:r>
          </a:p>
          <a:p>
            <a:pPr marL="342900" indent="-342900" algn="just">
              <a:buAutoNum type="arabicPeriod"/>
            </a:pPr>
            <a:r>
              <a:rPr lang="en-GB" b="1" dirty="0" smtClean="0">
                <a:latin typeface="Centaur" pitchFamily="18" charset="0"/>
              </a:rPr>
              <a:t>Filtration System.</a:t>
            </a:r>
          </a:p>
          <a:p>
            <a:pPr marL="342900" indent="-342900" algn="just">
              <a:buAutoNum type="arabicPeriod"/>
            </a:pPr>
            <a:r>
              <a:rPr lang="en-GB" b="1" dirty="0" smtClean="0">
                <a:latin typeface="Centaur" pitchFamily="18" charset="0"/>
              </a:rPr>
              <a:t>Membrane separation Plants.</a:t>
            </a:r>
          </a:p>
          <a:p>
            <a:pPr marL="342900" indent="-342900" algn="just">
              <a:buAutoNum type="arabicPeriod"/>
            </a:pPr>
            <a:r>
              <a:rPr lang="en-GB" b="1" dirty="0" smtClean="0">
                <a:latin typeface="Centaur" pitchFamily="18" charset="0"/>
              </a:rPr>
              <a:t>Remote monitored RO systems. </a:t>
            </a:r>
          </a:p>
          <a:p>
            <a:pPr marL="342900" indent="-342900" algn="just">
              <a:buAutoNum type="arabicPeriod"/>
            </a:pPr>
            <a:r>
              <a:rPr lang="en-GB" b="1" dirty="0" smtClean="0">
                <a:latin typeface="Centaur" pitchFamily="18" charset="0"/>
              </a:rPr>
              <a:t>Pre-treatment Plants.</a:t>
            </a:r>
          </a:p>
          <a:p>
            <a:pPr marL="342900" indent="-342900" algn="just">
              <a:buAutoNum type="arabicPeriod"/>
            </a:pPr>
            <a:r>
              <a:rPr lang="en-GB" b="1" dirty="0" smtClean="0">
                <a:latin typeface="Centaur" pitchFamily="18" charset="0"/>
              </a:rPr>
              <a:t>Operation  &amp; Maintenance of utility Plants.</a:t>
            </a:r>
          </a:p>
          <a:p>
            <a:pPr marL="342900" indent="-342900" algn="just">
              <a:buAutoNum type="arabicPeriod"/>
            </a:pPr>
            <a:endParaRPr lang="en-IN" b="1" dirty="0" smtClean="0">
              <a:latin typeface="Centaur" pitchFamily="18" charset="0"/>
            </a:endParaRPr>
          </a:p>
        </p:txBody>
      </p:sp>
      <p:sp>
        <p:nvSpPr>
          <p:cNvPr id="11" name="TextBox 10"/>
          <p:cNvSpPr txBox="1"/>
          <p:nvPr/>
        </p:nvSpPr>
        <p:spPr>
          <a:xfrm>
            <a:off x="1524000" y="605135"/>
            <a:ext cx="7162800" cy="461665"/>
          </a:xfrm>
          <a:prstGeom prst="rect">
            <a:avLst/>
          </a:prstGeom>
          <a:noFill/>
        </p:spPr>
        <p:txBody>
          <a:bodyPr wrap="square" rtlCol="0">
            <a:spAutoFit/>
          </a:bodyPr>
          <a:lstStyle/>
          <a:p>
            <a:r>
              <a:rPr lang="en-US" sz="2400" dirty="0" smtClean="0">
                <a:latin typeface="Cooper Black" pitchFamily="18" charset="0"/>
              </a:rPr>
              <a:t>WATER TREATMENT PLANT EQUIPMENTS</a:t>
            </a:r>
            <a:endParaRPr lang="en-US" sz="2400" dirty="0">
              <a:latin typeface="Cooper Black" pitchFamily="18" charset="0"/>
            </a:endParaRPr>
          </a:p>
        </p:txBody>
      </p:sp>
      <p:pic>
        <p:nvPicPr>
          <p:cNvPr id="7" name="Picture 2" descr="C:\Users\SOUMYA\Downloads\number3.jpg"/>
          <p:cNvPicPr>
            <a:picLocks noChangeAspect="1" noChangeArrowheads="1"/>
          </p:cNvPicPr>
          <p:nvPr/>
        </p:nvPicPr>
        <p:blipFill>
          <a:blip r:embed="rId4" cstate="screen"/>
          <a:srcRect/>
          <a:stretch>
            <a:fillRect/>
          </a:stretch>
        </p:blipFill>
        <p:spPr bwMode="auto">
          <a:xfrm>
            <a:off x="381000" y="381000"/>
            <a:ext cx="908344" cy="914400"/>
          </a:xfrm>
          <a:prstGeom prst="rect">
            <a:avLst/>
          </a:prstGeom>
          <a:noFill/>
        </p:spPr>
      </p:pic>
    </p:spTree>
  </p:cSld>
  <p:clrMapOvr>
    <a:masterClrMapping/>
  </p:clrMapOvr>
  <p:transition spd="slow">
    <p:plu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15962"/>
          </a:xfrm>
        </p:spPr>
        <p:txBody>
          <a:bodyPr>
            <a:noAutofit/>
          </a:bodyPr>
          <a:lstStyle/>
          <a:p>
            <a:r>
              <a:rPr lang="en-US" sz="2800" dirty="0" smtClean="0">
                <a:latin typeface="Times New Roman" pitchFamily="18" charset="0"/>
                <a:cs typeface="Times New Roman" pitchFamily="18" charset="0"/>
              </a:rPr>
              <a:t>PHOTOGRAPH OF EXUCUTED PROJECT</a:t>
            </a:r>
            <a:endParaRPr lang="en-US" sz="2800" dirty="0">
              <a:latin typeface="Times New Roman" pitchFamily="18" charset="0"/>
              <a:cs typeface="Times New Roman" pitchFamily="18" charset="0"/>
            </a:endParaRPr>
          </a:p>
        </p:txBody>
      </p:sp>
      <p:pic>
        <p:nvPicPr>
          <p:cNvPr id="1026" name="Picture 2" descr="C:\Users\DESIGN\Desktop\1 - Copy (2).jpg"/>
          <p:cNvPicPr>
            <a:picLocks noChangeAspect="1" noChangeArrowheads="1"/>
          </p:cNvPicPr>
          <p:nvPr/>
        </p:nvPicPr>
        <p:blipFill>
          <a:blip r:embed="rId2" cstate="screen"/>
          <a:srcRect/>
          <a:stretch>
            <a:fillRect/>
          </a:stretch>
        </p:blipFill>
        <p:spPr bwMode="auto">
          <a:xfrm>
            <a:off x="2590800" y="838201"/>
            <a:ext cx="3665764" cy="2133600"/>
          </a:xfrm>
          <a:prstGeom prst="rect">
            <a:avLst/>
          </a:prstGeom>
          <a:noFill/>
        </p:spPr>
      </p:pic>
      <p:pic>
        <p:nvPicPr>
          <p:cNvPr id="1027" name="Picture 3" descr="C:\Users\DESIGN\Desktop\1.jpg"/>
          <p:cNvPicPr>
            <a:picLocks noChangeAspect="1" noChangeArrowheads="1"/>
          </p:cNvPicPr>
          <p:nvPr/>
        </p:nvPicPr>
        <p:blipFill>
          <a:blip r:embed="rId3" cstate="screen"/>
          <a:srcRect/>
          <a:stretch>
            <a:fillRect/>
          </a:stretch>
        </p:blipFill>
        <p:spPr bwMode="auto">
          <a:xfrm>
            <a:off x="6248400" y="742530"/>
            <a:ext cx="2667000" cy="3524670"/>
          </a:xfrm>
          <a:prstGeom prst="rect">
            <a:avLst/>
          </a:prstGeom>
          <a:noFill/>
        </p:spPr>
      </p:pic>
      <p:pic>
        <p:nvPicPr>
          <p:cNvPr id="1028" name="Picture 4" descr="C:\Users\DESIGN\Desktop\1 - Copy.jpg"/>
          <p:cNvPicPr>
            <a:picLocks noChangeAspect="1" noChangeArrowheads="1"/>
          </p:cNvPicPr>
          <p:nvPr/>
        </p:nvPicPr>
        <p:blipFill>
          <a:blip r:embed="rId4" cstate="screen"/>
          <a:srcRect/>
          <a:stretch>
            <a:fillRect/>
          </a:stretch>
        </p:blipFill>
        <p:spPr bwMode="auto">
          <a:xfrm>
            <a:off x="152400" y="3932536"/>
            <a:ext cx="5410200" cy="2392064"/>
          </a:xfrm>
          <a:prstGeom prst="rect">
            <a:avLst/>
          </a:prstGeom>
          <a:noFill/>
        </p:spPr>
      </p:pic>
      <p:sp>
        <p:nvSpPr>
          <p:cNvPr id="7" name="Rectangle 6"/>
          <p:cNvSpPr/>
          <p:nvPr/>
        </p:nvSpPr>
        <p:spPr>
          <a:xfrm>
            <a:off x="2209800" y="2895600"/>
            <a:ext cx="44196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900 LPH RO PLANT FOR INBIOPRO BANGALORE</a:t>
            </a:r>
            <a:endParaRPr lang="en-US" sz="2000" b="1" dirty="0">
              <a:solidFill>
                <a:schemeClr val="tx1"/>
              </a:solidFill>
            </a:endParaRPr>
          </a:p>
        </p:txBody>
      </p:sp>
      <p:sp>
        <p:nvSpPr>
          <p:cNvPr id="8" name="TextBox 7"/>
          <p:cNvSpPr txBox="1"/>
          <p:nvPr/>
        </p:nvSpPr>
        <p:spPr>
          <a:xfrm>
            <a:off x="5715000" y="4819471"/>
            <a:ext cx="3505200" cy="1200329"/>
          </a:xfrm>
          <a:prstGeom prst="rect">
            <a:avLst/>
          </a:prstGeom>
          <a:noFill/>
        </p:spPr>
        <p:txBody>
          <a:bodyPr wrap="square" rtlCol="0">
            <a:spAutoFit/>
          </a:bodyPr>
          <a:lstStyle/>
          <a:p>
            <a:r>
              <a:rPr lang="en-US" sz="3600" b="1" dirty="0" smtClean="0"/>
              <a:t>500 LPH &amp; 200 LPH RO PLANTS</a:t>
            </a:r>
            <a:endParaRPr lang="en-US" sz="3600" b="1" dirty="0"/>
          </a:p>
        </p:txBody>
      </p:sp>
      <p:sp>
        <p:nvSpPr>
          <p:cNvPr id="9" name="Rectangle 8"/>
          <p:cNvSpPr/>
          <p:nvPr/>
        </p:nvSpPr>
        <p:spPr>
          <a:xfrm>
            <a:off x="6324600" y="3733800"/>
            <a:ext cx="28194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20 KLD ETP KITCHEN WASTE TREATMENT</a:t>
            </a:r>
            <a:endParaRPr lang="en-US" sz="2000" b="1" dirty="0">
              <a:solidFill>
                <a:schemeClr val="tx1"/>
              </a:solidFill>
            </a:endParaRPr>
          </a:p>
        </p:txBody>
      </p:sp>
      <p:pic>
        <p:nvPicPr>
          <p:cNvPr id="10" name="Picture 3" descr="C:\Users\DESIGN\Desktop\3 - Copy.jpg"/>
          <p:cNvPicPr>
            <a:picLocks noChangeAspect="1" noChangeArrowheads="1"/>
          </p:cNvPicPr>
          <p:nvPr/>
        </p:nvPicPr>
        <p:blipFill>
          <a:blip r:embed="rId5" cstate="screen"/>
          <a:srcRect/>
          <a:stretch>
            <a:fillRect/>
          </a:stretch>
        </p:blipFill>
        <p:spPr bwMode="auto">
          <a:xfrm>
            <a:off x="52745" y="685801"/>
            <a:ext cx="2538055" cy="1905000"/>
          </a:xfrm>
          <a:prstGeom prst="rect">
            <a:avLst/>
          </a:prstGeom>
          <a:noFill/>
        </p:spPr>
      </p:pic>
      <p:sp>
        <p:nvSpPr>
          <p:cNvPr id="11" name="Rectangle 10"/>
          <p:cNvSpPr/>
          <p:nvPr/>
        </p:nvSpPr>
        <p:spPr>
          <a:xfrm>
            <a:off x="-152400" y="2667000"/>
            <a:ext cx="2743200" cy="6983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SINGLE STREAM 50 m3/ hr DM PLANT</a:t>
            </a:r>
            <a:endParaRPr lang="en-US" sz="2400" b="1" dirty="0">
              <a:solidFill>
                <a:schemeClr val="tx1"/>
              </a:solidFill>
            </a:endParaRPr>
          </a:p>
        </p:txBody>
      </p:sp>
      <p:sp>
        <p:nvSpPr>
          <p:cNvPr id="12"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13"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ESIGN\Desktop\2.jpg"/>
          <p:cNvPicPr>
            <a:picLocks noChangeAspect="1" noChangeArrowheads="1"/>
          </p:cNvPicPr>
          <p:nvPr/>
        </p:nvPicPr>
        <p:blipFill>
          <a:blip r:embed="rId2" cstate="screen"/>
          <a:srcRect/>
          <a:stretch>
            <a:fillRect/>
          </a:stretch>
        </p:blipFill>
        <p:spPr bwMode="auto">
          <a:xfrm>
            <a:off x="76200" y="1143000"/>
            <a:ext cx="3199304" cy="2490787"/>
          </a:xfrm>
          <a:prstGeom prst="rect">
            <a:avLst/>
          </a:prstGeom>
          <a:noFill/>
        </p:spPr>
      </p:pic>
      <p:pic>
        <p:nvPicPr>
          <p:cNvPr id="2051" name="Picture 3" descr="C:\Users\DESIGN\Desktop\2 - Copy.jpg"/>
          <p:cNvPicPr>
            <a:picLocks noChangeAspect="1" noChangeArrowheads="1"/>
          </p:cNvPicPr>
          <p:nvPr/>
        </p:nvPicPr>
        <p:blipFill>
          <a:blip r:embed="rId3" cstate="screen"/>
          <a:srcRect/>
          <a:stretch>
            <a:fillRect/>
          </a:stretch>
        </p:blipFill>
        <p:spPr bwMode="auto">
          <a:xfrm>
            <a:off x="5730286" y="1371600"/>
            <a:ext cx="3337513" cy="2819400"/>
          </a:xfrm>
          <a:prstGeom prst="rect">
            <a:avLst/>
          </a:prstGeom>
          <a:noFill/>
        </p:spPr>
      </p:pic>
      <p:pic>
        <p:nvPicPr>
          <p:cNvPr id="2052" name="Picture 4" descr="C:\Users\DESIGN\Desktop\2 - Copy (2).jpg"/>
          <p:cNvPicPr>
            <a:picLocks noChangeAspect="1" noChangeArrowheads="1"/>
          </p:cNvPicPr>
          <p:nvPr/>
        </p:nvPicPr>
        <p:blipFill>
          <a:blip r:embed="rId4" cstate="screen"/>
          <a:srcRect/>
          <a:stretch>
            <a:fillRect/>
          </a:stretch>
        </p:blipFill>
        <p:spPr bwMode="auto">
          <a:xfrm>
            <a:off x="76200" y="3996848"/>
            <a:ext cx="3962400" cy="2327752"/>
          </a:xfrm>
          <a:prstGeom prst="rect">
            <a:avLst/>
          </a:prstGeom>
          <a:noFill/>
        </p:spPr>
      </p:pic>
      <p:sp>
        <p:nvSpPr>
          <p:cNvPr id="8" name="Title 1"/>
          <p:cNvSpPr>
            <a:spLocks noGrp="1"/>
          </p:cNvSpPr>
          <p:nvPr>
            <p:ph type="title"/>
          </p:nvPr>
        </p:nvSpPr>
        <p:spPr>
          <a:xfrm>
            <a:off x="381000" y="152400"/>
            <a:ext cx="8229600" cy="715962"/>
          </a:xfrm>
        </p:spPr>
        <p:txBody>
          <a:bodyPr>
            <a:noAutofit/>
          </a:bodyPr>
          <a:lstStyle/>
          <a:p>
            <a:r>
              <a:rPr lang="en-US" sz="2800" dirty="0" smtClean="0">
                <a:latin typeface="Times New Roman" pitchFamily="18" charset="0"/>
                <a:cs typeface="Times New Roman" pitchFamily="18" charset="0"/>
              </a:rPr>
              <a:t>PHOTOGRAPH OF EXUCUTED PROJECT</a:t>
            </a:r>
            <a:endParaRPr lang="en-US" sz="2800" dirty="0">
              <a:latin typeface="Times New Roman" pitchFamily="18" charset="0"/>
              <a:cs typeface="Times New Roman" pitchFamily="18" charset="0"/>
            </a:endParaRPr>
          </a:p>
        </p:txBody>
      </p:sp>
      <p:sp>
        <p:nvSpPr>
          <p:cNvPr id="9" name="Rectangle 8"/>
          <p:cNvSpPr/>
          <p:nvPr/>
        </p:nvSpPr>
        <p:spPr>
          <a:xfrm>
            <a:off x="76200" y="762000"/>
            <a:ext cx="3352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40 KLD  PRE-FABRICATED STP</a:t>
            </a:r>
            <a:endParaRPr lang="en-US" sz="2400" b="1" dirty="0">
              <a:solidFill>
                <a:schemeClr val="tx1"/>
              </a:solidFill>
            </a:endParaRPr>
          </a:p>
        </p:txBody>
      </p:sp>
      <p:sp>
        <p:nvSpPr>
          <p:cNvPr id="10" name="Rectangle 9"/>
          <p:cNvSpPr/>
          <p:nvPr/>
        </p:nvSpPr>
        <p:spPr>
          <a:xfrm>
            <a:off x="3886200" y="4800600"/>
            <a:ext cx="3429000" cy="16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150 KLD PRE FABRICATED STP EXTENDED AERATION AMTEK AUTO</a:t>
            </a:r>
            <a:endParaRPr lang="en-US" sz="2400" b="1" dirty="0">
              <a:solidFill>
                <a:schemeClr val="tx1"/>
              </a:solidFill>
            </a:endParaRPr>
          </a:p>
        </p:txBody>
      </p:sp>
      <p:sp>
        <p:nvSpPr>
          <p:cNvPr id="11" name="Rectangle 10"/>
          <p:cNvSpPr/>
          <p:nvPr/>
        </p:nvSpPr>
        <p:spPr>
          <a:xfrm>
            <a:off x="5486400" y="762000"/>
            <a:ext cx="36576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150 KLD PRE FABRICATED STP KALKI SUPREME CONSTRUCTION</a:t>
            </a:r>
            <a:endParaRPr lang="en-US" sz="2400" b="1" dirty="0">
              <a:solidFill>
                <a:schemeClr val="tx1"/>
              </a:solidFill>
            </a:endParaRPr>
          </a:p>
        </p:txBody>
      </p:sp>
      <p:pic>
        <p:nvPicPr>
          <p:cNvPr id="12" name="Picture 3" descr="C:\Users\DESIGN\Desktop\1.jpg"/>
          <p:cNvPicPr>
            <a:picLocks noChangeAspect="1" noChangeArrowheads="1"/>
          </p:cNvPicPr>
          <p:nvPr/>
        </p:nvPicPr>
        <p:blipFill>
          <a:blip r:embed="rId5" cstate="screen"/>
          <a:srcRect/>
          <a:stretch>
            <a:fillRect/>
          </a:stretch>
        </p:blipFill>
        <p:spPr bwMode="auto">
          <a:xfrm>
            <a:off x="3429000" y="762000"/>
            <a:ext cx="2182812" cy="2884774"/>
          </a:xfrm>
          <a:prstGeom prst="rect">
            <a:avLst/>
          </a:prstGeom>
          <a:noFill/>
        </p:spPr>
      </p:pic>
      <p:sp>
        <p:nvSpPr>
          <p:cNvPr id="13" name="Rectangle 12"/>
          <p:cNvSpPr/>
          <p:nvPr/>
        </p:nvSpPr>
        <p:spPr>
          <a:xfrm>
            <a:off x="3048000" y="3276600"/>
            <a:ext cx="28194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20 KLD ETP KITCHEN WASTE TREATMENT</a:t>
            </a:r>
            <a:endParaRPr lang="en-US" sz="2000" b="1" dirty="0">
              <a:solidFill>
                <a:schemeClr val="tx1"/>
              </a:solidFill>
            </a:endParaRPr>
          </a:p>
        </p:txBody>
      </p:sp>
      <p:sp>
        <p:nvSpPr>
          <p:cNvPr id="14"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15"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split dir="in"/>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122238"/>
            <a:ext cx="8229600" cy="715962"/>
          </a:xfrm>
        </p:spPr>
        <p:txBody>
          <a:bodyPr>
            <a:noAutofit/>
          </a:bodyPr>
          <a:lstStyle/>
          <a:p>
            <a:r>
              <a:rPr lang="en-US" sz="2800" dirty="0" smtClean="0">
                <a:latin typeface="Times New Roman" pitchFamily="18" charset="0"/>
                <a:cs typeface="Times New Roman" pitchFamily="18" charset="0"/>
              </a:rPr>
              <a:t>PHOTOGRAPH OF EXUCUTED PROJECT</a:t>
            </a:r>
            <a:endParaRPr lang="en-US" sz="2800" dirty="0">
              <a:latin typeface="Times New Roman" pitchFamily="18" charset="0"/>
              <a:cs typeface="Times New Roman" pitchFamily="18" charset="0"/>
            </a:endParaRPr>
          </a:p>
        </p:txBody>
      </p:sp>
      <p:pic>
        <p:nvPicPr>
          <p:cNvPr id="3074" name="Picture 2" descr="C:\Users\DESIGN\Desktop\3.jpg"/>
          <p:cNvPicPr>
            <a:picLocks noChangeAspect="1" noChangeArrowheads="1"/>
          </p:cNvPicPr>
          <p:nvPr/>
        </p:nvPicPr>
        <p:blipFill>
          <a:blip r:embed="rId2" cstate="screen"/>
          <a:srcRect/>
          <a:stretch>
            <a:fillRect/>
          </a:stretch>
        </p:blipFill>
        <p:spPr bwMode="auto">
          <a:xfrm>
            <a:off x="152400" y="1151905"/>
            <a:ext cx="3505200" cy="2429495"/>
          </a:xfrm>
          <a:prstGeom prst="rect">
            <a:avLst/>
          </a:prstGeom>
          <a:noFill/>
        </p:spPr>
      </p:pic>
      <p:pic>
        <p:nvPicPr>
          <p:cNvPr id="3076" name="Picture 4" descr="C:\Users\DESIGN\Desktop\3 - Copy (2).jpg"/>
          <p:cNvPicPr>
            <a:picLocks noChangeAspect="1" noChangeArrowheads="1"/>
          </p:cNvPicPr>
          <p:nvPr/>
        </p:nvPicPr>
        <p:blipFill>
          <a:blip r:embed="rId3" cstate="screen"/>
          <a:srcRect/>
          <a:stretch>
            <a:fillRect/>
          </a:stretch>
        </p:blipFill>
        <p:spPr bwMode="auto">
          <a:xfrm>
            <a:off x="152400" y="3752313"/>
            <a:ext cx="3581400" cy="2648487"/>
          </a:xfrm>
          <a:prstGeom prst="rect">
            <a:avLst/>
          </a:prstGeom>
          <a:noFill/>
        </p:spPr>
      </p:pic>
      <p:sp>
        <p:nvSpPr>
          <p:cNvPr id="10" name="Rectangle 9"/>
          <p:cNvSpPr/>
          <p:nvPr/>
        </p:nvSpPr>
        <p:spPr>
          <a:xfrm>
            <a:off x="-76200" y="685800"/>
            <a:ext cx="42672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300 KLD STP EXTENDED AERATION ENDURANCE</a:t>
            </a:r>
            <a:endParaRPr lang="en-US" sz="2800" b="1" dirty="0">
              <a:solidFill>
                <a:schemeClr val="tx1"/>
              </a:solidFill>
            </a:endParaRPr>
          </a:p>
        </p:txBody>
      </p:sp>
      <p:pic>
        <p:nvPicPr>
          <p:cNvPr id="2" name="Picture 2" descr="C:\Users\DESIGN\Downloads\IMG-20160220-WA0008.jpg"/>
          <p:cNvPicPr>
            <a:picLocks noChangeAspect="1" noChangeArrowheads="1"/>
          </p:cNvPicPr>
          <p:nvPr/>
        </p:nvPicPr>
        <p:blipFill>
          <a:blip r:embed="rId4" cstate="screen"/>
          <a:srcRect/>
          <a:stretch>
            <a:fillRect/>
          </a:stretch>
        </p:blipFill>
        <p:spPr bwMode="auto">
          <a:xfrm>
            <a:off x="4343400" y="914400"/>
            <a:ext cx="4351867" cy="2362201"/>
          </a:xfrm>
          <a:prstGeom prst="rect">
            <a:avLst/>
          </a:prstGeom>
          <a:noFill/>
        </p:spPr>
      </p:pic>
      <p:pic>
        <p:nvPicPr>
          <p:cNvPr id="3" name="Picture 3" descr="C:\Users\DESIGN\Downloads\IMG-20160220-WA0022.jpg"/>
          <p:cNvPicPr>
            <a:picLocks noChangeAspect="1" noChangeArrowheads="1"/>
          </p:cNvPicPr>
          <p:nvPr/>
        </p:nvPicPr>
        <p:blipFill>
          <a:blip r:embed="rId5" cstate="screen"/>
          <a:srcRect/>
          <a:stretch>
            <a:fillRect/>
          </a:stretch>
        </p:blipFill>
        <p:spPr bwMode="auto">
          <a:xfrm>
            <a:off x="4343400" y="3886200"/>
            <a:ext cx="4303713" cy="2420839"/>
          </a:xfrm>
          <a:prstGeom prst="rect">
            <a:avLst/>
          </a:prstGeom>
          <a:noFill/>
        </p:spPr>
      </p:pic>
      <p:sp>
        <p:nvSpPr>
          <p:cNvPr id="11" name="Rectangle 10"/>
          <p:cNvSpPr/>
          <p:nvPr/>
        </p:nvSpPr>
        <p:spPr>
          <a:xfrm>
            <a:off x="-304800" y="5638800"/>
            <a:ext cx="49530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rPr>
              <a:t>5 m3/hr RO PLANT TSPDL</a:t>
            </a:r>
            <a:endParaRPr lang="en-US" sz="3200" b="1" dirty="0">
              <a:solidFill>
                <a:schemeClr val="tx1"/>
              </a:solidFill>
            </a:endParaRPr>
          </a:p>
        </p:txBody>
      </p:sp>
      <p:sp>
        <p:nvSpPr>
          <p:cNvPr id="12" name="Rectangle 11"/>
          <p:cNvSpPr/>
          <p:nvPr/>
        </p:nvSpPr>
        <p:spPr>
          <a:xfrm>
            <a:off x="3810000" y="3124200"/>
            <a:ext cx="53340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rPr>
              <a:t>ETP at TATA INTERNATIONAL</a:t>
            </a:r>
            <a:endParaRPr lang="en-US" sz="3200" b="1" dirty="0">
              <a:solidFill>
                <a:schemeClr val="tx1"/>
              </a:solidFill>
            </a:endParaRPr>
          </a:p>
        </p:txBody>
      </p:sp>
      <p:sp>
        <p:nvSpPr>
          <p:cNvPr id="13"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14"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pull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Server\soumya dip\COMPANY\INDITRON ELECTRONICS\CATALOGUE\WEBSITE\boucher photo\20150213_124310.jpg"/>
          <p:cNvPicPr>
            <a:picLocks noChangeAspect="1" noChangeArrowheads="1"/>
          </p:cNvPicPr>
          <p:nvPr/>
        </p:nvPicPr>
        <p:blipFill>
          <a:blip r:embed="rId2" cstate="screen"/>
          <a:srcRect/>
          <a:stretch>
            <a:fillRect/>
          </a:stretch>
        </p:blipFill>
        <p:spPr bwMode="auto">
          <a:xfrm>
            <a:off x="4191000" y="3352800"/>
            <a:ext cx="4741334" cy="26670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2050" name="Picture 2" descr="\\Server\soumya dip\COMPANY\INDITRON ELECTRONICS\CATALOGUE\WEBSITE\boucher photo\20161227_172001.jpg"/>
          <p:cNvPicPr>
            <a:picLocks noChangeAspect="1" noChangeArrowheads="1"/>
          </p:cNvPicPr>
          <p:nvPr/>
        </p:nvPicPr>
        <p:blipFill>
          <a:blip r:embed="rId3" cstate="screen"/>
          <a:srcRect/>
          <a:stretch>
            <a:fillRect/>
          </a:stretch>
        </p:blipFill>
        <p:spPr bwMode="auto">
          <a:xfrm>
            <a:off x="228600" y="228600"/>
            <a:ext cx="4419600" cy="331470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10"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split dir="in"/>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2000" b="1" dirty="0" smtClean="0">
                <a:latin typeface="Times New Roman" pitchFamily="18" charset="0"/>
                <a:cs typeface="Times New Roman" pitchFamily="18" charset="0"/>
              </a:rPr>
              <a:t>LIST OF MAJOR PROJECT EXCUTED in water treatment Project</a:t>
            </a:r>
            <a:endParaRPr lang="en-US" sz="2000" b="1" dirty="0">
              <a:latin typeface="Times New Roman" pitchFamily="18" charset="0"/>
              <a:cs typeface="Times New Roman" pitchFamily="18" charset="0"/>
            </a:endParaRPr>
          </a:p>
        </p:txBody>
      </p:sp>
      <p:graphicFrame>
        <p:nvGraphicFramePr>
          <p:cNvPr id="5" name="Content Placeholder 4"/>
          <p:cNvGraphicFramePr>
            <a:graphicFrameLocks noGrp="1"/>
          </p:cNvGraphicFramePr>
          <p:nvPr>
            <p:ph idx="1"/>
          </p:nvPr>
        </p:nvGraphicFramePr>
        <p:xfrm>
          <a:off x="457200" y="812800"/>
          <a:ext cx="8229600" cy="5334000"/>
        </p:xfrm>
        <a:graphic>
          <a:graphicData uri="http://schemas.openxmlformats.org/drawingml/2006/table">
            <a:tbl>
              <a:tblPr firstRow="1" bandRow="1">
                <a:tableStyleId>{5C22544A-7EE6-4342-B048-85BDC9FD1C3A}</a:tableStyleId>
              </a:tblPr>
              <a:tblGrid>
                <a:gridCol w="609600"/>
                <a:gridCol w="1752600"/>
                <a:gridCol w="1752600"/>
                <a:gridCol w="2209800"/>
                <a:gridCol w="838200"/>
                <a:gridCol w="1066800"/>
              </a:tblGrid>
              <a:tr h="370840">
                <a:tc>
                  <a:txBody>
                    <a:bodyPr/>
                    <a:lstStyle/>
                    <a:p>
                      <a:r>
                        <a:rPr lang="en-US" dirty="0" smtClean="0"/>
                        <a:t>SR NO.</a:t>
                      </a:r>
                      <a:endParaRPr lang="en-US" dirty="0"/>
                    </a:p>
                  </a:txBody>
                  <a:tcPr/>
                </a:tc>
                <a:tc>
                  <a:txBody>
                    <a:bodyPr/>
                    <a:lstStyle/>
                    <a:p>
                      <a:r>
                        <a:rPr lang="en-US" dirty="0" smtClean="0"/>
                        <a:t>PROJECT NAME</a:t>
                      </a:r>
                      <a:endParaRPr lang="en-US" dirty="0"/>
                    </a:p>
                  </a:txBody>
                  <a:tcPr/>
                </a:tc>
                <a:tc>
                  <a:txBody>
                    <a:bodyPr/>
                    <a:lstStyle/>
                    <a:p>
                      <a:r>
                        <a:rPr lang="en-US" dirty="0" smtClean="0"/>
                        <a:t>TYPE OF PLANT</a:t>
                      </a:r>
                      <a:endParaRPr lang="en-US" dirty="0"/>
                    </a:p>
                  </a:txBody>
                  <a:tcPr/>
                </a:tc>
                <a:tc>
                  <a:txBody>
                    <a:bodyPr/>
                    <a:lstStyle/>
                    <a:p>
                      <a:r>
                        <a:rPr lang="en-US" dirty="0" smtClean="0"/>
                        <a:t>SCOPE OF WORK</a:t>
                      </a:r>
                      <a:endParaRPr lang="en-US" dirty="0"/>
                    </a:p>
                  </a:txBody>
                  <a:tcPr/>
                </a:tc>
                <a:tc>
                  <a:txBody>
                    <a:bodyPr/>
                    <a:lstStyle/>
                    <a:p>
                      <a:r>
                        <a:rPr lang="en-US" dirty="0" smtClean="0"/>
                        <a:t>FY YEAR</a:t>
                      </a:r>
                      <a:endParaRPr lang="en-US" dirty="0"/>
                    </a:p>
                  </a:txBody>
                  <a:tcPr/>
                </a:tc>
                <a:tc>
                  <a:txBody>
                    <a:bodyPr/>
                    <a:lstStyle/>
                    <a:p>
                      <a:r>
                        <a:rPr lang="en-US" dirty="0" smtClean="0"/>
                        <a:t>PROJECT COST</a:t>
                      </a:r>
                      <a:endParaRPr lang="en-US" dirty="0"/>
                    </a:p>
                  </a:txBody>
                  <a:tcPr/>
                </a:tc>
              </a:tr>
              <a:tr h="370840">
                <a:tc>
                  <a:txBody>
                    <a:bodyPr/>
                    <a:lstStyle/>
                    <a:p>
                      <a:r>
                        <a:rPr lang="en-US" sz="1100" dirty="0" smtClean="0"/>
                        <a:t>1.</a:t>
                      </a:r>
                      <a:endParaRPr lang="en-US" sz="1100" dirty="0"/>
                    </a:p>
                  </a:txBody>
                  <a:tcPr/>
                </a:tc>
                <a:tc>
                  <a:txBody>
                    <a:bodyPr/>
                    <a:lstStyle/>
                    <a:p>
                      <a:r>
                        <a:rPr lang="en-US" sz="1100" dirty="0" smtClean="0"/>
                        <a:t>GVMC – 2 &amp; 4 MLD</a:t>
                      </a:r>
                      <a:endParaRPr lang="en-US" sz="1100" dirty="0"/>
                    </a:p>
                  </a:txBody>
                  <a:tcPr/>
                </a:tc>
                <a:tc>
                  <a:txBody>
                    <a:bodyPr/>
                    <a:lstStyle/>
                    <a:p>
                      <a:r>
                        <a:rPr lang="en-US" sz="1100" dirty="0" smtClean="0"/>
                        <a:t>2 MLD &amp; 4 MLD SEWAGE TREATMENT PLANT</a:t>
                      </a:r>
                      <a:endParaRPr lang="en-US" sz="1100" dirty="0"/>
                    </a:p>
                  </a:txBody>
                  <a:tcPr/>
                </a:tc>
                <a:tc>
                  <a:txBody>
                    <a:bodyPr/>
                    <a:lstStyle/>
                    <a:p>
                      <a:r>
                        <a:rPr lang="en-US" sz="1100" dirty="0" smtClean="0"/>
                        <a:t>DESIGN, ENGINEERING, SUPPLY TESTING &amp; COMMISSIONING</a:t>
                      </a:r>
                      <a:endParaRPr lang="en-US" sz="1100" dirty="0"/>
                    </a:p>
                  </a:txBody>
                  <a:tcPr/>
                </a:tc>
                <a:tc>
                  <a:txBody>
                    <a:bodyPr/>
                    <a:lstStyle/>
                    <a:p>
                      <a:r>
                        <a:rPr lang="en-US" sz="1100" dirty="0" smtClean="0"/>
                        <a:t>2009-2010</a:t>
                      </a:r>
                      <a:endParaRPr lang="en-US" sz="1100" dirty="0"/>
                    </a:p>
                  </a:txBody>
                  <a:tcPr/>
                </a:tc>
                <a:tc>
                  <a:txBody>
                    <a:bodyPr/>
                    <a:lstStyle/>
                    <a:p>
                      <a:r>
                        <a:rPr lang="en-US" sz="1100" dirty="0" smtClean="0"/>
                        <a:t>41.5 LACK</a:t>
                      </a:r>
                      <a:endParaRPr lang="en-US" sz="1100" dirty="0"/>
                    </a:p>
                  </a:txBody>
                  <a:tcPr/>
                </a:tc>
              </a:tr>
              <a:tr h="370840">
                <a:tc>
                  <a:txBody>
                    <a:bodyPr/>
                    <a:lstStyle/>
                    <a:p>
                      <a:r>
                        <a:rPr lang="en-US" sz="1100" dirty="0" smtClean="0"/>
                        <a:t>2.</a:t>
                      </a:r>
                      <a:endParaRPr lang="en-US" sz="1100" dirty="0"/>
                    </a:p>
                  </a:txBody>
                  <a:tcPr/>
                </a:tc>
                <a:tc>
                  <a:txBody>
                    <a:bodyPr/>
                    <a:lstStyle/>
                    <a:p>
                      <a:r>
                        <a:rPr lang="en-US" sz="1100" dirty="0" smtClean="0"/>
                        <a:t>STERLING SEZ</a:t>
                      </a:r>
                      <a:endParaRPr lang="en-US" sz="1100" dirty="0"/>
                    </a:p>
                  </a:txBody>
                  <a:tcPr/>
                </a:tc>
                <a:tc>
                  <a:txBody>
                    <a:bodyPr/>
                    <a:lstStyle/>
                    <a:p>
                      <a:r>
                        <a:rPr lang="en-US" sz="1100" dirty="0" smtClean="0"/>
                        <a:t>6 MLD SEWAGE TREATMENT</a:t>
                      </a:r>
                      <a:r>
                        <a:rPr lang="en-US" sz="1100" baseline="0" dirty="0" smtClean="0"/>
                        <a:t> PLANT</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2010-2011</a:t>
                      </a:r>
                      <a:endParaRPr lang="en-US" sz="1100" dirty="0"/>
                    </a:p>
                  </a:txBody>
                  <a:tcPr/>
                </a:tc>
                <a:tc>
                  <a:txBody>
                    <a:bodyPr/>
                    <a:lstStyle/>
                    <a:p>
                      <a:r>
                        <a:rPr lang="en-US" sz="1100" dirty="0" smtClean="0"/>
                        <a:t>85 LACK</a:t>
                      </a:r>
                      <a:endParaRPr lang="en-US" sz="1100" dirty="0"/>
                    </a:p>
                  </a:txBody>
                  <a:tcPr/>
                </a:tc>
              </a:tr>
              <a:tr h="370840">
                <a:tc>
                  <a:txBody>
                    <a:bodyPr/>
                    <a:lstStyle/>
                    <a:p>
                      <a:r>
                        <a:rPr lang="en-US" sz="1100" dirty="0" smtClean="0"/>
                        <a:t>3.</a:t>
                      </a:r>
                      <a:endParaRPr lang="en-US" sz="1100" dirty="0"/>
                    </a:p>
                  </a:txBody>
                  <a:tcPr/>
                </a:tc>
                <a:tc>
                  <a:txBody>
                    <a:bodyPr/>
                    <a:lstStyle/>
                    <a:p>
                      <a:r>
                        <a:rPr lang="en-US" sz="1100" dirty="0" smtClean="0"/>
                        <a:t>IMFA</a:t>
                      </a:r>
                      <a:endParaRPr lang="en-US" sz="1100" dirty="0"/>
                    </a:p>
                  </a:txBody>
                  <a:tcPr/>
                </a:tc>
                <a:tc>
                  <a:txBody>
                    <a:bodyPr/>
                    <a:lstStyle/>
                    <a:p>
                      <a:r>
                        <a:rPr lang="en-US" sz="1100" dirty="0" smtClean="0"/>
                        <a:t>2 STREAM PT-DM-CWT</a:t>
                      </a:r>
                      <a:r>
                        <a:rPr lang="en-US" sz="1100" baseline="0" dirty="0" smtClean="0"/>
                        <a:t> PLANT</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2010-2011</a:t>
                      </a:r>
                      <a:endParaRPr lang="en-US" sz="1100" dirty="0"/>
                    </a:p>
                  </a:txBody>
                  <a:tcPr/>
                </a:tc>
                <a:tc>
                  <a:txBody>
                    <a:bodyPr/>
                    <a:lstStyle/>
                    <a:p>
                      <a:r>
                        <a:rPr lang="en-US" sz="1100" dirty="0" smtClean="0"/>
                        <a:t>63.5 LACK</a:t>
                      </a:r>
                      <a:endParaRPr lang="en-US" sz="1100" dirty="0"/>
                    </a:p>
                  </a:txBody>
                  <a:tcPr/>
                </a:tc>
              </a:tr>
              <a:tr h="370840">
                <a:tc>
                  <a:txBody>
                    <a:bodyPr/>
                    <a:lstStyle/>
                    <a:p>
                      <a:r>
                        <a:rPr lang="en-US" sz="1100" dirty="0" smtClean="0"/>
                        <a:t>4.</a:t>
                      </a:r>
                      <a:endParaRPr lang="en-US" sz="1100" dirty="0"/>
                    </a:p>
                  </a:txBody>
                  <a:tcPr/>
                </a:tc>
                <a:tc>
                  <a:txBody>
                    <a:bodyPr/>
                    <a:lstStyle/>
                    <a:p>
                      <a:r>
                        <a:rPr lang="en-US" sz="1100" dirty="0" smtClean="0"/>
                        <a:t>PHED Sikkim,</a:t>
                      </a:r>
                      <a:r>
                        <a:rPr lang="en-US" sz="1100" baseline="0" dirty="0" smtClean="0"/>
                        <a:t> GANGTOK</a:t>
                      </a:r>
                      <a:endParaRPr lang="en-US" sz="1100" dirty="0"/>
                    </a:p>
                  </a:txBody>
                  <a:tcPr/>
                </a:tc>
                <a:tc>
                  <a:txBody>
                    <a:bodyPr/>
                    <a:lstStyle/>
                    <a:p>
                      <a:r>
                        <a:rPr lang="en-US" sz="1100" dirty="0" smtClean="0"/>
                        <a:t>3.9 MLD &amp; 4.69 MLD SEWAGE TRATMENT PLANT</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2011-2012</a:t>
                      </a:r>
                      <a:endParaRPr lang="en-US" sz="1100" dirty="0"/>
                    </a:p>
                  </a:txBody>
                  <a:tcPr/>
                </a:tc>
                <a:tc>
                  <a:txBody>
                    <a:bodyPr/>
                    <a:lstStyle/>
                    <a:p>
                      <a:r>
                        <a:rPr lang="en-US" sz="1100" dirty="0" smtClean="0"/>
                        <a:t>39.8 LACK</a:t>
                      </a:r>
                      <a:endParaRPr lang="en-US" sz="1100" dirty="0"/>
                    </a:p>
                  </a:txBody>
                  <a:tcPr/>
                </a:tc>
              </a:tr>
              <a:tr h="370840">
                <a:tc>
                  <a:txBody>
                    <a:bodyPr/>
                    <a:lstStyle/>
                    <a:p>
                      <a:r>
                        <a:rPr lang="en-US" sz="1100" dirty="0" smtClean="0"/>
                        <a:t>5.</a:t>
                      </a:r>
                      <a:endParaRPr lang="en-US" sz="1100" dirty="0"/>
                    </a:p>
                  </a:txBody>
                  <a:tcPr/>
                </a:tc>
                <a:tc>
                  <a:txBody>
                    <a:bodyPr/>
                    <a:lstStyle/>
                    <a:p>
                      <a:r>
                        <a:rPr lang="en-US" sz="1100" dirty="0" smtClean="0"/>
                        <a:t>HINDALCO HIRAKU</a:t>
                      </a:r>
                      <a:endParaRPr lang="en-US" sz="1100" dirty="0"/>
                    </a:p>
                  </a:txBody>
                  <a:tcPr/>
                </a:tc>
                <a:tc>
                  <a:txBody>
                    <a:bodyPr/>
                    <a:lstStyle/>
                    <a:p>
                      <a:r>
                        <a:rPr lang="en-US" sz="1100" dirty="0" smtClean="0"/>
                        <a:t>RAW WATER PRE-TREATMENT PLANT</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2011-2012</a:t>
                      </a:r>
                      <a:endParaRPr lang="en-US" sz="1100" dirty="0"/>
                    </a:p>
                  </a:txBody>
                  <a:tcPr/>
                </a:tc>
                <a:tc>
                  <a:txBody>
                    <a:bodyPr/>
                    <a:lstStyle/>
                    <a:p>
                      <a:r>
                        <a:rPr lang="en-US" sz="1100" dirty="0" smtClean="0"/>
                        <a:t>26 LACK</a:t>
                      </a:r>
                      <a:endParaRPr lang="en-US" sz="1100" dirty="0"/>
                    </a:p>
                  </a:txBody>
                  <a:tcPr/>
                </a:tc>
              </a:tr>
              <a:tr h="370840">
                <a:tc>
                  <a:txBody>
                    <a:bodyPr/>
                    <a:lstStyle/>
                    <a:p>
                      <a:r>
                        <a:rPr lang="en-US" sz="1100" dirty="0" smtClean="0"/>
                        <a:t>6.</a:t>
                      </a:r>
                      <a:endParaRPr lang="en-US" sz="1100" dirty="0"/>
                    </a:p>
                  </a:txBody>
                  <a:tcPr/>
                </a:tc>
                <a:tc>
                  <a:txBody>
                    <a:bodyPr/>
                    <a:lstStyle/>
                    <a:p>
                      <a:r>
                        <a:rPr lang="en-US" sz="1100" dirty="0" smtClean="0"/>
                        <a:t>MARUTI SUZUKI</a:t>
                      </a:r>
                      <a:r>
                        <a:rPr lang="en-US" sz="1100" baseline="0" dirty="0" smtClean="0"/>
                        <a:t> INDIA LTD.</a:t>
                      </a:r>
                      <a:endParaRPr lang="en-US" sz="1100" dirty="0"/>
                    </a:p>
                  </a:txBody>
                  <a:tcPr/>
                </a:tc>
                <a:tc>
                  <a:txBody>
                    <a:bodyPr/>
                    <a:lstStyle/>
                    <a:p>
                      <a:r>
                        <a:rPr lang="en-US" sz="1100" dirty="0" smtClean="0"/>
                        <a:t>SINGLE STREAM DM PLANT</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2011-2012</a:t>
                      </a:r>
                      <a:endParaRPr lang="en-US" sz="1100" dirty="0"/>
                    </a:p>
                  </a:txBody>
                  <a:tcPr/>
                </a:tc>
                <a:tc>
                  <a:txBody>
                    <a:bodyPr/>
                    <a:lstStyle/>
                    <a:p>
                      <a:r>
                        <a:rPr lang="en-US" sz="1100" dirty="0" smtClean="0"/>
                        <a:t>36.75 LACK</a:t>
                      </a:r>
                      <a:endParaRPr lang="en-US" sz="1100" dirty="0"/>
                    </a:p>
                  </a:txBody>
                  <a:tcPr/>
                </a:tc>
              </a:tr>
              <a:tr h="370840">
                <a:tc>
                  <a:txBody>
                    <a:bodyPr/>
                    <a:lstStyle/>
                    <a:p>
                      <a:r>
                        <a:rPr lang="en-US" sz="1100" dirty="0" smtClean="0"/>
                        <a:t>7.</a:t>
                      </a:r>
                      <a:endParaRPr lang="en-US" sz="1100" dirty="0"/>
                    </a:p>
                  </a:txBody>
                  <a:tcPr/>
                </a:tc>
                <a:tc>
                  <a:txBody>
                    <a:bodyPr/>
                    <a:lstStyle/>
                    <a:p>
                      <a:r>
                        <a:rPr lang="en-US" sz="1100" dirty="0" smtClean="0"/>
                        <a:t>GARWARE</a:t>
                      </a:r>
                      <a:r>
                        <a:rPr lang="en-US" sz="1100" baseline="0" dirty="0" smtClean="0"/>
                        <a:t> INDUSTRIES AURANGABAD</a:t>
                      </a:r>
                      <a:endParaRPr lang="en-US" sz="1100" dirty="0"/>
                    </a:p>
                  </a:txBody>
                  <a:tcPr/>
                </a:tc>
                <a:tc>
                  <a:txBody>
                    <a:bodyPr/>
                    <a:lstStyle/>
                    <a:p>
                      <a:r>
                        <a:rPr lang="en-US" sz="1100" dirty="0" smtClean="0"/>
                        <a:t>50 KLD STP</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2012-2013</a:t>
                      </a:r>
                      <a:endParaRPr lang="en-US" sz="1100" dirty="0"/>
                    </a:p>
                  </a:txBody>
                  <a:tcPr/>
                </a:tc>
                <a:tc>
                  <a:txBody>
                    <a:bodyPr/>
                    <a:lstStyle/>
                    <a:p>
                      <a:r>
                        <a:rPr lang="en-US" sz="1100" dirty="0" smtClean="0"/>
                        <a:t>9 LACK</a:t>
                      </a:r>
                      <a:endParaRPr lang="en-US" sz="1100" dirty="0"/>
                    </a:p>
                  </a:txBody>
                  <a:tcPr/>
                </a:tc>
              </a:tr>
              <a:tr h="370840">
                <a:tc>
                  <a:txBody>
                    <a:bodyPr/>
                    <a:lstStyle/>
                    <a:p>
                      <a:r>
                        <a:rPr lang="en-US" sz="1100" dirty="0" smtClean="0"/>
                        <a:t>8.</a:t>
                      </a:r>
                      <a:endParaRPr lang="en-US" sz="1100" dirty="0"/>
                    </a:p>
                  </a:txBody>
                  <a:tcPr/>
                </a:tc>
                <a:tc>
                  <a:txBody>
                    <a:bodyPr/>
                    <a:lstStyle/>
                    <a:p>
                      <a:r>
                        <a:rPr lang="en-US" sz="1100" dirty="0" smtClean="0"/>
                        <a:t>FEMACE AUTO LTD. PUNE</a:t>
                      </a:r>
                      <a:endParaRPr lang="en-US" sz="1100" dirty="0"/>
                    </a:p>
                  </a:txBody>
                  <a:tcPr/>
                </a:tc>
                <a:tc>
                  <a:txBody>
                    <a:bodyPr/>
                    <a:lstStyle/>
                    <a:p>
                      <a:r>
                        <a:rPr lang="en-US" sz="1100" dirty="0" smtClean="0"/>
                        <a:t>100 KLD STP</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2012-2013</a:t>
                      </a:r>
                      <a:endParaRPr lang="en-US" sz="1100" dirty="0"/>
                    </a:p>
                  </a:txBody>
                  <a:tcPr/>
                </a:tc>
                <a:tc>
                  <a:txBody>
                    <a:bodyPr/>
                    <a:lstStyle/>
                    <a:p>
                      <a:r>
                        <a:rPr lang="en-US" sz="1100" dirty="0" smtClean="0"/>
                        <a:t>12.5 LACK</a:t>
                      </a:r>
                      <a:endParaRPr lang="en-US" sz="1100" dirty="0"/>
                    </a:p>
                  </a:txBody>
                  <a:tcPr/>
                </a:tc>
              </a:tr>
              <a:tr h="370840">
                <a:tc>
                  <a:txBody>
                    <a:bodyPr/>
                    <a:lstStyle/>
                    <a:p>
                      <a:r>
                        <a:rPr lang="en-US" sz="1100" dirty="0" smtClean="0"/>
                        <a:t>9.</a:t>
                      </a:r>
                      <a:endParaRPr lang="en-US" sz="1100" dirty="0"/>
                    </a:p>
                  </a:txBody>
                  <a:tcPr/>
                </a:tc>
                <a:tc>
                  <a:txBody>
                    <a:bodyPr/>
                    <a:lstStyle/>
                    <a:p>
                      <a:r>
                        <a:rPr lang="en-US" sz="1100" dirty="0" smtClean="0"/>
                        <a:t>CHETTINAD CEMENT</a:t>
                      </a:r>
                      <a:endParaRPr lang="en-US" sz="1100" dirty="0"/>
                    </a:p>
                  </a:txBody>
                  <a:tcPr/>
                </a:tc>
                <a:tc>
                  <a:txBody>
                    <a:bodyPr/>
                    <a:lstStyle/>
                    <a:p>
                      <a:r>
                        <a:rPr lang="en-US" sz="1100" dirty="0" smtClean="0"/>
                        <a:t>2 STREAM WTP/ ETP RECYCLE</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COMPLETE PACKAGE</a:t>
                      </a:r>
                    </a:p>
                  </a:txBody>
                  <a:tcPr/>
                </a:tc>
                <a:tc>
                  <a:txBody>
                    <a:bodyPr/>
                    <a:lstStyle/>
                    <a:p>
                      <a:r>
                        <a:rPr lang="en-US" sz="1100" dirty="0" smtClean="0"/>
                        <a:t>2012-2013</a:t>
                      </a:r>
                      <a:endParaRPr lang="en-US" sz="1100" dirty="0"/>
                    </a:p>
                  </a:txBody>
                  <a:tcPr/>
                </a:tc>
                <a:tc>
                  <a:txBody>
                    <a:bodyPr/>
                    <a:lstStyle/>
                    <a:p>
                      <a:r>
                        <a:rPr lang="en-US" sz="1100" dirty="0" smtClean="0"/>
                        <a:t>35 LACK</a:t>
                      </a:r>
                      <a:endParaRPr lang="en-US" sz="1100" dirty="0"/>
                    </a:p>
                  </a:txBody>
                  <a:tcPr/>
                </a:tc>
              </a:tr>
              <a:tr h="370840">
                <a:tc>
                  <a:txBody>
                    <a:bodyPr/>
                    <a:lstStyle/>
                    <a:p>
                      <a:r>
                        <a:rPr lang="en-US" sz="1100" dirty="0" smtClean="0"/>
                        <a:t>10.</a:t>
                      </a:r>
                      <a:endParaRPr lang="en-US" sz="1100" dirty="0"/>
                    </a:p>
                  </a:txBody>
                  <a:tcPr/>
                </a:tc>
                <a:tc>
                  <a:txBody>
                    <a:bodyPr/>
                    <a:lstStyle/>
                    <a:p>
                      <a:r>
                        <a:rPr lang="en-US" sz="1100" dirty="0" smtClean="0"/>
                        <a:t>LOKMANGAL MAULISSK</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2 STREAM WTP/ ETP RECYCLE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COMPLETE PACKAGE</a:t>
                      </a:r>
                    </a:p>
                  </a:txBody>
                  <a:tcPr/>
                </a:tc>
                <a:tc>
                  <a:txBody>
                    <a:bodyPr/>
                    <a:lstStyle/>
                    <a:p>
                      <a:r>
                        <a:rPr lang="en-US" sz="1100" dirty="0" smtClean="0"/>
                        <a:t>2012-2013</a:t>
                      </a:r>
                      <a:endParaRPr lang="en-US" sz="1100" dirty="0"/>
                    </a:p>
                  </a:txBody>
                  <a:tcPr/>
                </a:tc>
                <a:tc>
                  <a:txBody>
                    <a:bodyPr/>
                    <a:lstStyle/>
                    <a:p>
                      <a:r>
                        <a:rPr lang="en-US" sz="1100" dirty="0" smtClean="0"/>
                        <a:t>97.5 LACK</a:t>
                      </a:r>
                      <a:endParaRPr lang="en-US" sz="1100" dirty="0"/>
                    </a:p>
                  </a:txBody>
                  <a:tcPr/>
                </a:tc>
              </a:tr>
              <a:tr h="370840">
                <a:tc>
                  <a:txBody>
                    <a:bodyPr/>
                    <a:lstStyle/>
                    <a:p>
                      <a:r>
                        <a:rPr lang="en-US" sz="1100" dirty="0" smtClean="0"/>
                        <a:t>11.</a:t>
                      </a:r>
                      <a:endParaRPr lang="en-US" sz="1100" dirty="0"/>
                    </a:p>
                  </a:txBody>
                  <a:tcPr/>
                </a:tc>
                <a:tc>
                  <a:txBody>
                    <a:bodyPr/>
                    <a:lstStyle/>
                    <a:p>
                      <a:r>
                        <a:rPr lang="en-US" sz="1100" dirty="0" smtClean="0"/>
                        <a:t>JK</a:t>
                      </a:r>
                      <a:r>
                        <a:rPr lang="en-US" sz="1100" baseline="0" dirty="0" smtClean="0"/>
                        <a:t> ERA</a:t>
                      </a:r>
                      <a:endParaRPr lang="en-US" sz="1100" dirty="0"/>
                    </a:p>
                  </a:txBody>
                  <a:tcPr/>
                </a:tc>
                <a:tc>
                  <a:txBody>
                    <a:bodyPr/>
                    <a:lstStyle/>
                    <a:p>
                      <a:r>
                        <a:rPr lang="en-US" sz="1100" dirty="0" smtClean="0"/>
                        <a:t>30 MLD STP</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COMPLETE PACKAGE WITH SCADA BASED PLC PANEL</a:t>
                      </a:r>
                    </a:p>
                  </a:txBody>
                  <a:tcPr/>
                </a:tc>
                <a:tc>
                  <a:txBody>
                    <a:bodyPr/>
                    <a:lstStyle/>
                    <a:p>
                      <a:r>
                        <a:rPr lang="en-US" sz="1100" dirty="0" smtClean="0"/>
                        <a:t>ONGOING</a:t>
                      </a:r>
                      <a:endParaRPr lang="en-US" sz="1100" dirty="0"/>
                    </a:p>
                  </a:txBody>
                  <a:tcPr/>
                </a:tc>
                <a:tc>
                  <a:txBody>
                    <a:bodyPr/>
                    <a:lstStyle/>
                    <a:p>
                      <a:r>
                        <a:rPr lang="en-US" sz="1100" dirty="0" smtClean="0"/>
                        <a:t>16 LACK</a:t>
                      </a:r>
                      <a:endParaRPr lang="en-US" sz="1100" dirty="0"/>
                    </a:p>
                  </a:txBody>
                  <a:tcPr/>
                </a:tc>
              </a:tr>
            </a:tbl>
          </a:graphicData>
        </a:graphic>
      </p:graphicFrame>
      <p:sp>
        <p:nvSpPr>
          <p:cNvPr id="6" name="Footer Placeholder 9"/>
          <p:cNvSpPr txBox="1">
            <a:spLocks/>
          </p:cNvSpPr>
          <p:nvPr/>
        </p:nvSpPr>
        <p:spPr>
          <a:xfrm>
            <a:off x="-76200" y="6172200"/>
            <a:ext cx="4343400" cy="304800"/>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smtClean="0">
                <a:ln>
                  <a:noFill/>
                </a:ln>
                <a:solidFill>
                  <a:schemeClr val="tx1">
                    <a:tint val="75000"/>
                  </a:schemeClr>
                </a:solidFill>
                <a:effectLst/>
                <a:uLnTx/>
                <a:uFillTx/>
                <a:latin typeface="Times New Roman" pitchFamily="18" charset="0"/>
                <a:ea typeface="+mn-ea"/>
                <a:cs typeface="Times New Roman" pitchFamily="18" charset="0"/>
              </a:rPr>
              <a:t>© INDITRON ELECTRONICS, All rights reserved</a:t>
            </a:r>
            <a:endParaRPr kumimoji="0" lang="en-US" sz="1400" b="1" i="0" u="none" strike="noStrike" kern="1200" cap="none" spc="0" normalizeH="0" baseline="0" noProof="0" dirty="0">
              <a:ln>
                <a:noFill/>
              </a:ln>
              <a:solidFill>
                <a:schemeClr val="tx1">
                  <a:tint val="75000"/>
                </a:schemeClr>
              </a:solidFill>
              <a:effectLst/>
              <a:uLnTx/>
              <a:uFillTx/>
              <a:latin typeface="Times New Roman" pitchFamily="18" charset="0"/>
              <a:ea typeface="+mn-ea"/>
              <a:cs typeface="Times New Roman" pitchFamily="18" charset="0"/>
            </a:endParaRPr>
          </a:p>
        </p:txBody>
      </p:sp>
      <p:sp>
        <p:nvSpPr>
          <p:cNvPr id="7"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wheel spokes="2"/>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457200"/>
          <a:ext cx="8229600" cy="5928360"/>
        </p:xfrm>
        <a:graphic>
          <a:graphicData uri="http://schemas.openxmlformats.org/drawingml/2006/table">
            <a:tbl>
              <a:tblPr firstRow="1" bandRow="1">
                <a:tableStyleId>{5C22544A-7EE6-4342-B048-85BDC9FD1C3A}</a:tableStyleId>
              </a:tblPr>
              <a:tblGrid>
                <a:gridCol w="609600"/>
                <a:gridCol w="1752600"/>
                <a:gridCol w="1752600"/>
                <a:gridCol w="2209800"/>
                <a:gridCol w="838200"/>
                <a:gridCol w="1066800"/>
              </a:tblGrid>
              <a:tr h="370840">
                <a:tc>
                  <a:txBody>
                    <a:bodyPr/>
                    <a:lstStyle/>
                    <a:p>
                      <a:r>
                        <a:rPr lang="en-US" dirty="0" smtClean="0"/>
                        <a:t>SR NO.</a:t>
                      </a:r>
                      <a:endParaRPr lang="en-US" dirty="0"/>
                    </a:p>
                  </a:txBody>
                  <a:tcPr/>
                </a:tc>
                <a:tc>
                  <a:txBody>
                    <a:bodyPr/>
                    <a:lstStyle/>
                    <a:p>
                      <a:r>
                        <a:rPr lang="en-US" dirty="0" smtClean="0"/>
                        <a:t>PROJECT NAME</a:t>
                      </a:r>
                      <a:endParaRPr lang="en-US" dirty="0"/>
                    </a:p>
                  </a:txBody>
                  <a:tcPr/>
                </a:tc>
                <a:tc>
                  <a:txBody>
                    <a:bodyPr/>
                    <a:lstStyle/>
                    <a:p>
                      <a:r>
                        <a:rPr lang="en-US" dirty="0" smtClean="0"/>
                        <a:t>TYPE OF PLANT</a:t>
                      </a:r>
                      <a:endParaRPr lang="en-US" dirty="0"/>
                    </a:p>
                  </a:txBody>
                  <a:tcPr/>
                </a:tc>
                <a:tc>
                  <a:txBody>
                    <a:bodyPr/>
                    <a:lstStyle/>
                    <a:p>
                      <a:r>
                        <a:rPr lang="en-US" dirty="0" smtClean="0"/>
                        <a:t>SCOPE OF WORK</a:t>
                      </a:r>
                      <a:endParaRPr lang="en-US" dirty="0"/>
                    </a:p>
                  </a:txBody>
                  <a:tcPr/>
                </a:tc>
                <a:tc>
                  <a:txBody>
                    <a:bodyPr/>
                    <a:lstStyle/>
                    <a:p>
                      <a:r>
                        <a:rPr lang="en-US" dirty="0" smtClean="0"/>
                        <a:t>FY YEAR</a:t>
                      </a:r>
                      <a:endParaRPr lang="en-US" dirty="0"/>
                    </a:p>
                  </a:txBody>
                  <a:tcPr/>
                </a:tc>
                <a:tc>
                  <a:txBody>
                    <a:bodyPr/>
                    <a:lstStyle/>
                    <a:p>
                      <a:r>
                        <a:rPr lang="en-US" dirty="0" smtClean="0"/>
                        <a:t>PROJECT COST</a:t>
                      </a:r>
                      <a:endParaRPr lang="en-US" dirty="0"/>
                    </a:p>
                  </a:txBody>
                  <a:tcPr/>
                </a:tc>
              </a:tr>
              <a:tr h="370840">
                <a:tc>
                  <a:txBody>
                    <a:bodyPr/>
                    <a:lstStyle/>
                    <a:p>
                      <a:r>
                        <a:rPr lang="en-US" sz="1100" dirty="0" smtClean="0"/>
                        <a:t>12. </a:t>
                      </a:r>
                      <a:endParaRPr lang="en-US" sz="1100" dirty="0"/>
                    </a:p>
                  </a:txBody>
                  <a:tcPr/>
                </a:tc>
                <a:tc>
                  <a:txBody>
                    <a:bodyPr/>
                    <a:lstStyle/>
                    <a:p>
                      <a:r>
                        <a:rPr lang="en-US" sz="1100" dirty="0" smtClean="0"/>
                        <a:t>AMTECH AUTO</a:t>
                      </a:r>
                      <a:endParaRPr lang="en-US" sz="1100" dirty="0"/>
                    </a:p>
                  </a:txBody>
                  <a:tcPr/>
                </a:tc>
                <a:tc>
                  <a:txBody>
                    <a:bodyPr/>
                    <a:lstStyle/>
                    <a:p>
                      <a:r>
                        <a:rPr lang="en-US" sz="1100" dirty="0" smtClean="0"/>
                        <a:t>150 KLD STP PLANT</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2011-2012</a:t>
                      </a:r>
                      <a:endParaRPr lang="en-US" sz="1100" dirty="0"/>
                    </a:p>
                  </a:txBody>
                  <a:tcPr/>
                </a:tc>
                <a:tc>
                  <a:txBody>
                    <a:bodyPr/>
                    <a:lstStyle/>
                    <a:p>
                      <a:r>
                        <a:rPr lang="en-US" sz="1100" dirty="0" smtClean="0"/>
                        <a:t>16 LACK</a:t>
                      </a:r>
                      <a:endParaRPr lang="en-US" sz="1100" dirty="0"/>
                    </a:p>
                  </a:txBody>
                  <a:tcPr/>
                </a:tc>
              </a:tr>
              <a:tr h="370840">
                <a:tc>
                  <a:txBody>
                    <a:bodyPr/>
                    <a:lstStyle/>
                    <a:p>
                      <a:r>
                        <a:rPr lang="en-US" sz="1100" dirty="0" smtClean="0"/>
                        <a:t>13.</a:t>
                      </a:r>
                      <a:endParaRPr lang="en-US" sz="1100" dirty="0"/>
                    </a:p>
                  </a:txBody>
                  <a:tcPr/>
                </a:tc>
                <a:tc>
                  <a:txBody>
                    <a:bodyPr/>
                    <a:lstStyle/>
                    <a:p>
                      <a:r>
                        <a:rPr lang="en-US" sz="1100" dirty="0" smtClean="0"/>
                        <a:t>GYAN</a:t>
                      </a:r>
                      <a:r>
                        <a:rPr lang="en-US" sz="1100" baseline="0" dirty="0" smtClean="0"/>
                        <a:t> GANGA RESIDENCY</a:t>
                      </a:r>
                      <a:endParaRPr lang="en-US" sz="1100" dirty="0"/>
                    </a:p>
                  </a:txBody>
                  <a:tcPr/>
                </a:tc>
                <a:tc>
                  <a:txBody>
                    <a:bodyPr/>
                    <a:lstStyle/>
                    <a:p>
                      <a:r>
                        <a:rPr lang="en-US" sz="1100" dirty="0" smtClean="0"/>
                        <a:t>20 KLD ETP PLANT</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2013-2014</a:t>
                      </a:r>
                      <a:endParaRPr lang="en-US" sz="1100" dirty="0"/>
                    </a:p>
                  </a:txBody>
                  <a:tcPr/>
                </a:tc>
                <a:tc>
                  <a:txBody>
                    <a:bodyPr/>
                    <a:lstStyle/>
                    <a:p>
                      <a:r>
                        <a:rPr lang="en-US" sz="1100" dirty="0" smtClean="0"/>
                        <a:t>3 LACK</a:t>
                      </a:r>
                      <a:endParaRPr lang="en-US" sz="1100" dirty="0"/>
                    </a:p>
                  </a:txBody>
                  <a:tcPr/>
                </a:tc>
              </a:tr>
              <a:tr h="370840">
                <a:tc>
                  <a:txBody>
                    <a:bodyPr/>
                    <a:lstStyle/>
                    <a:p>
                      <a:r>
                        <a:rPr lang="en-US" sz="1100" dirty="0" smtClean="0"/>
                        <a:t>14.</a:t>
                      </a:r>
                      <a:endParaRPr lang="en-US" sz="1100" dirty="0"/>
                    </a:p>
                  </a:txBody>
                  <a:tcPr/>
                </a:tc>
                <a:tc>
                  <a:txBody>
                    <a:bodyPr/>
                    <a:lstStyle/>
                    <a:p>
                      <a:r>
                        <a:rPr lang="en-US" sz="1100" dirty="0" smtClean="0"/>
                        <a:t>GANGA GLITZ</a:t>
                      </a:r>
                      <a:endParaRPr lang="en-US" sz="1100" dirty="0"/>
                    </a:p>
                  </a:txBody>
                  <a:tcPr/>
                </a:tc>
                <a:tc>
                  <a:txBody>
                    <a:bodyPr/>
                    <a:lstStyle/>
                    <a:p>
                      <a:r>
                        <a:rPr lang="en-US" sz="1100" dirty="0" smtClean="0"/>
                        <a:t>500 KLD STP PLANT</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2013- TILL NOW</a:t>
                      </a:r>
                      <a:endParaRPr lang="en-US" sz="1100" dirty="0"/>
                    </a:p>
                  </a:txBody>
                  <a:tcPr/>
                </a:tc>
                <a:tc>
                  <a:txBody>
                    <a:bodyPr/>
                    <a:lstStyle/>
                    <a:p>
                      <a:r>
                        <a:rPr lang="en-US" sz="1100" dirty="0" smtClean="0"/>
                        <a:t>18.5 LACK</a:t>
                      </a:r>
                      <a:endParaRPr lang="en-US" sz="1100" dirty="0"/>
                    </a:p>
                  </a:txBody>
                  <a:tcPr/>
                </a:tc>
              </a:tr>
              <a:tr h="370840">
                <a:tc>
                  <a:txBody>
                    <a:bodyPr/>
                    <a:lstStyle/>
                    <a:p>
                      <a:r>
                        <a:rPr lang="en-US" sz="1100" dirty="0" smtClean="0"/>
                        <a:t>15.</a:t>
                      </a:r>
                      <a:endParaRPr lang="en-US" sz="1100" dirty="0"/>
                    </a:p>
                  </a:txBody>
                  <a:tcPr/>
                </a:tc>
                <a:tc>
                  <a:txBody>
                    <a:bodyPr/>
                    <a:lstStyle/>
                    <a:p>
                      <a:r>
                        <a:rPr lang="en-US" sz="1100" dirty="0" smtClean="0"/>
                        <a:t>GOEL GANGA WANAO WRI</a:t>
                      </a:r>
                      <a:endParaRPr lang="en-US" sz="1100" dirty="0"/>
                    </a:p>
                  </a:txBody>
                  <a:tcPr/>
                </a:tc>
                <a:tc>
                  <a:txBody>
                    <a:bodyPr/>
                    <a:lstStyle/>
                    <a:p>
                      <a:r>
                        <a:rPr lang="en-US" sz="1100" dirty="0" smtClean="0"/>
                        <a:t>150 KLD STP PLANT</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2013-TILL NOW</a:t>
                      </a:r>
                      <a:endParaRPr lang="en-US" sz="1100" dirty="0"/>
                    </a:p>
                  </a:txBody>
                  <a:tcPr/>
                </a:tc>
                <a:tc>
                  <a:txBody>
                    <a:bodyPr/>
                    <a:lstStyle/>
                    <a:p>
                      <a:r>
                        <a:rPr lang="en-US" sz="1100" dirty="0" smtClean="0"/>
                        <a:t>13 LACK</a:t>
                      </a:r>
                      <a:endParaRPr lang="en-US" sz="1100" dirty="0"/>
                    </a:p>
                  </a:txBody>
                  <a:tcPr/>
                </a:tc>
              </a:tr>
              <a:tr h="370840">
                <a:tc>
                  <a:txBody>
                    <a:bodyPr/>
                    <a:lstStyle/>
                    <a:p>
                      <a:r>
                        <a:rPr lang="en-US" sz="1100" dirty="0" smtClean="0"/>
                        <a:t>16.</a:t>
                      </a:r>
                      <a:endParaRPr lang="en-US" sz="1100" dirty="0"/>
                    </a:p>
                  </a:txBody>
                  <a:tcPr/>
                </a:tc>
                <a:tc>
                  <a:txBody>
                    <a:bodyPr/>
                    <a:lstStyle/>
                    <a:p>
                      <a:r>
                        <a:rPr lang="en-US" sz="1100" dirty="0" smtClean="0"/>
                        <a:t>TATA INTERNATIONAL LIMITED</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ELECTRICAL, INSTRUMENTS VALVE, PACKAGE FOR ETP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2015-2016</a:t>
                      </a:r>
                      <a:endParaRPr lang="en-US" sz="1100" dirty="0"/>
                    </a:p>
                  </a:txBody>
                  <a:tcPr/>
                </a:tc>
                <a:tc>
                  <a:txBody>
                    <a:bodyPr/>
                    <a:lstStyle/>
                    <a:p>
                      <a:r>
                        <a:rPr lang="en-US" sz="1100" dirty="0" smtClean="0"/>
                        <a:t>74 LACK</a:t>
                      </a:r>
                      <a:endParaRPr lang="en-US" sz="1100" dirty="0"/>
                    </a:p>
                  </a:txBody>
                  <a:tcPr/>
                </a:tc>
              </a:tr>
              <a:tr h="370840">
                <a:tc>
                  <a:txBody>
                    <a:bodyPr/>
                    <a:lstStyle/>
                    <a:p>
                      <a:r>
                        <a:rPr lang="en-US" sz="1100" dirty="0" smtClean="0"/>
                        <a:t>17.</a:t>
                      </a:r>
                      <a:endParaRPr lang="en-US" sz="1100" dirty="0"/>
                    </a:p>
                  </a:txBody>
                  <a:tcPr/>
                </a:tc>
                <a:tc>
                  <a:txBody>
                    <a:bodyPr/>
                    <a:lstStyle/>
                    <a:p>
                      <a:r>
                        <a:rPr lang="en-US" sz="1100" dirty="0" smtClean="0"/>
                        <a:t>SAGAR</a:t>
                      </a:r>
                      <a:r>
                        <a:rPr lang="en-US" sz="1100" baseline="0" dirty="0" smtClean="0"/>
                        <a:t> LAKE VIEW, BHOPAL</a:t>
                      </a:r>
                      <a:endParaRPr lang="en-US" sz="1100" dirty="0"/>
                    </a:p>
                  </a:txBody>
                  <a:tcPr/>
                </a:tc>
                <a:tc>
                  <a:txBody>
                    <a:bodyPr/>
                    <a:lstStyle/>
                    <a:p>
                      <a:r>
                        <a:rPr lang="en-US" sz="1100" dirty="0" smtClean="0"/>
                        <a:t>275 KLD STP PLANT</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2014-2015</a:t>
                      </a:r>
                      <a:endParaRPr lang="en-US" sz="1100" dirty="0"/>
                    </a:p>
                  </a:txBody>
                  <a:tcPr/>
                </a:tc>
                <a:tc>
                  <a:txBody>
                    <a:bodyPr/>
                    <a:lstStyle/>
                    <a:p>
                      <a:r>
                        <a:rPr lang="en-US" sz="1100" dirty="0" smtClean="0"/>
                        <a:t>15.50 LACK</a:t>
                      </a:r>
                      <a:endParaRPr lang="en-US" sz="1100" dirty="0"/>
                    </a:p>
                  </a:txBody>
                  <a:tcPr/>
                </a:tc>
              </a:tr>
              <a:tr h="370840">
                <a:tc>
                  <a:txBody>
                    <a:bodyPr/>
                    <a:lstStyle/>
                    <a:p>
                      <a:r>
                        <a:rPr lang="en-US" sz="1100" dirty="0" smtClean="0"/>
                        <a:t>18.</a:t>
                      </a:r>
                      <a:endParaRPr lang="en-US" sz="1100" dirty="0"/>
                    </a:p>
                  </a:txBody>
                  <a:tcPr/>
                </a:tc>
                <a:tc>
                  <a:txBody>
                    <a:bodyPr/>
                    <a:lstStyle/>
                    <a:p>
                      <a:r>
                        <a:rPr lang="en-US" sz="1100" dirty="0" smtClean="0"/>
                        <a:t>MAGADH  PRECISION EQUIPMENTS</a:t>
                      </a:r>
                      <a:endParaRPr lang="en-US" sz="1100" dirty="0"/>
                    </a:p>
                  </a:txBody>
                  <a:tcPr/>
                </a:tc>
                <a:tc>
                  <a:txBody>
                    <a:bodyPr/>
                    <a:lstStyle/>
                    <a:p>
                      <a:r>
                        <a:rPr lang="en-US" sz="1100" dirty="0" smtClean="0"/>
                        <a:t>RO + UV PLANT</a:t>
                      </a:r>
                      <a:r>
                        <a:rPr lang="en-US" sz="1100" baseline="0" dirty="0" smtClean="0"/>
                        <a:t> 200 LPH</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2015-TILL</a:t>
                      </a:r>
                      <a:r>
                        <a:rPr lang="en-US" sz="1100" baseline="0" dirty="0" smtClean="0"/>
                        <a:t> NOW</a:t>
                      </a:r>
                      <a:endParaRPr lang="en-US" sz="1100" dirty="0"/>
                    </a:p>
                  </a:txBody>
                  <a:tcPr/>
                </a:tc>
                <a:tc>
                  <a:txBody>
                    <a:bodyPr/>
                    <a:lstStyle/>
                    <a:p>
                      <a:r>
                        <a:rPr lang="en-US" sz="1100" dirty="0" smtClean="0"/>
                        <a:t>3 LACK</a:t>
                      </a:r>
                      <a:endParaRPr lang="en-US" sz="1100" dirty="0"/>
                    </a:p>
                  </a:txBody>
                  <a:tcPr/>
                </a:tc>
              </a:tr>
              <a:tr h="370840">
                <a:tc>
                  <a:txBody>
                    <a:bodyPr/>
                    <a:lstStyle/>
                    <a:p>
                      <a:r>
                        <a:rPr lang="en-US" sz="1100" dirty="0" smtClean="0"/>
                        <a:t>19.</a:t>
                      </a:r>
                      <a:endParaRPr lang="en-US" sz="1100" dirty="0"/>
                    </a:p>
                  </a:txBody>
                  <a:tcPr/>
                </a:tc>
                <a:tc>
                  <a:txBody>
                    <a:bodyPr/>
                    <a:lstStyle/>
                    <a:p>
                      <a:r>
                        <a:rPr lang="en-US" sz="1100" dirty="0" smtClean="0"/>
                        <a:t>HOTEL ABHIKA</a:t>
                      </a:r>
                      <a:endParaRPr lang="en-US" sz="1100" dirty="0"/>
                    </a:p>
                  </a:txBody>
                  <a:tcPr/>
                </a:tc>
                <a:tc>
                  <a:txBody>
                    <a:bodyPr/>
                    <a:lstStyle/>
                    <a:p>
                      <a:r>
                        <a:rPr lang="en-US" sz="1100" dirty="0" smtClean="0"/>
                        <a:t>50 KLD STP + RO SOFTNER</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2015- TILL NOW</a:t>
                      </a:r>
                      <a:endParaRPr lang="en-US" sz="1100" dirty="0"/>
                    </a:p>
                  </a:txBody>
                  <a:tcPr/>
                </a:tc>
                <a:tc>
                  <a:txBody>
                    <a:bodyPr/>
                    <a:lstStyle/>
                    <a:p>
                      <a:r>
                        <a:rPr lang="en-US" sz="1100" dirty="0" smtClean="0"/>
                        <a:t>11.5 LACK</a:t>
                      </a:r>
                      <a:endParaRPr lang="en-US" sz="1100" dirty="0"/>
                    </a:p>
                  </a:txBody>
                  <a:tcPr/>
                </a:tc>
              </a:tr>
              <a:tr h="370840">
                <a:tc>
                  <a:txBody>
                    <a:bodyPr/>
                    <a:lstStyle/>
                    <a:p>
                      <a:r>
                        <a:rPr lang="en-US" sz="1100" dirty="0" smtClean="0"/>
                        <a:t>20.</a:t>
                      </a:r>
                      <a:endParaRPr lang="en-US" sz="1100" dirty="0"/>
                    </a:p>
                  </a:txBody>
                  <a:tcPr/>
                </a:tc>
                <a:tc>
                  <a:txBody>
                    <a:bodyPr/>
                    <a:lstStyle/>
                    <a:p>
                      <a:r>
                        <a:rPr lang="en-US" sz="1100" dirty="0" smtClean="0"/>
                        <a:t>BHARAT OMAN REFINERIES LIMITED</a:t>
                      </a:r>
                      <a:endParaRPr lang="en-US" sz="1100" dirty="0"/>
                    </a:p>
                  </a:txBody>
                  <a:tcPr/>
                </a:tc>
                <a:tc>
                  <a:txBody>
                    <a:bodyPr/>
                    <a:lstStyle/>
                    <a:p>
                      <a:r>
                        <a:rPr lang="en-US" sz="1100" dirty="0" smtClean="0"/>
                        <a:t>DWPE DOSING SYSTEM AT RWTP</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&amp; SUPPLY OF DWPE DOSING SYSTEM AT RWTP</a:t>
                      </a:r>
                    </a:p>
                  </a:txBody>
                  <a:tcPr/>
                </a:tc>
                <a:tc>
                  <a:txBody>
                    <a:bodyPr/>
                    <a:lstStyle/>
                    <a:p>
                      <a:r>
                        <a:rPr lang="en-US" sz="1100" dirty="0" smtClean="0"/>
                        <a:t>2014-2015</a:t>
                      </a:r>
                      <a:endParaRPr lang="en-US" sz="1100" dirty="0"/>
                    </a:p>
                  </a:txBody>
                  <a:tcPr/>
                </a:tc>
                <a:tc>
                  <a:txBody>
                    <a:bodyPr/>
                    <a:lstStyle/>
                    <a:p>
                      <a:r>
                        <a:rPr lang="en-US" sz="1100" dirty="0" smtClean="0"/>
                        <a:t>27.5</a:t>
                      </a:r>
                      <a:r>
                        <a:rPr lang="en-US" sz="1100" baseline="0" dirty="0" smtClean="0"/>
                        <a:t> LACK</a:t>
                      </a:r>
                      <a:endParaRPr lang="en-US" sz="1100" dirty="0"/>
                    </a:p>
                  </a:txBody>
                  <a:tcPr/>
                </a:tc>
              </a:tr>
              <a:tr h="370840">
                <a:tc>
                  <a:txBody>
                    <a:bodyPr/>
                    <a:lstStyle/>
                    <a:p>
                      <a:r>
                        <a:rPr lang="en-US" sz="1100" dirty="0" smtClean="0"/>
                        <a:t>21.</a:t>
                      </a:r>
                      <a:endParaRPr lang="en-US" sz="1100" dirty="0"/>
                    </a:p>
                  </a:txBody>
                  <a:tcPr/>
                </a:tc>
                <a:tc>
                  <a:txBody>
                    <a:bodyPr/>
                    <a:lstStyle/>
                    <a:p>
                      <a:r>
                        <a:rPr lang="en-US" sz="1100" dirty="0" smtClean="0"/>
                        <a:t>VE COMMERCIAL VEHICLES LIMITED</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WATER COOLER WITH 200LPH RO</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2015-2016</a:t>
                      </a:r>
                      <a:endParaRPr lang="en-US" sz="1100" dirty="0"/>
                    </a:p>
                  </a:txBody>
                  <a:tcPr/>
                </a:tc>
                <a:tc>
                  <a:txBody>
                    <a:bodyPr/>
                    <a:lstStyle/>
                    <a:p>
                      <a:r>
                        <a:rPr lang="en-US" sz="1100" dirty="0" smtClean="0"/>
                        <a:t>1.8</a:t>
                      </a:r>
                      <a:r>
                        <a:rPr lang="en-US" sz="1100" baseline="0" dirty="0" smtClean="0"/>
                        <a:t> LACK</a:t>
                      </a:r>
                      <a:endParaRPr lang="en-US" sz="1100" dirty="0"/>
                    </a:p>
                  </a:txBody>
                  <a:tcPr/>
                </a:tc>
              </a:tr>
              <a:tr h="370840">
                <a:tc>
                  <a:txBody>
                    <a:bodyPr/>
                    <a:lstStyle/>
                    <a:p>
                      <a:r>
                        <a:rPr lang="en-US" sz="1100" dirty="0" smtClean="0"/>
                        <a:t>22.</a:t>
                      </a:r>
                      <a:endParaRPr lang="en-US" sz="1100" dirty="0"/>
                    </a:p>
                  </a:txBody>
                  <a:tcPr/>
                </a:tc>
                <a:tc>
                  <a:txBody>
                    <a:bodyPr/>
                    <a:lstStyle/>
                    <a:p>
                      <a:r>
                        <a:rPr lang="en-US" sz="1100" dirty="0" smtClean="0"/>
                        <a:t>BANK OF INDIA, INDORE</a:t>
                      </a:r>
                      <a:endParaRPr lang="en-US" sz="1100" dirty="0"/>
                    </a:p>
                  </a:txBody>
                  <a:tcPr/>
                </a:tc>
                <a:tc>
                  <a:txBody>
                    <a:bodyPr/>
                    <a:lstStyle/>
                    <a:p>
                      <a:r>
                        <a:rPr lang="en-US" sz="1100" dirty="0" smtClean="0"/>
                        <a:t>50 KLD STP</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2015-2016</a:t>
                      </a:r>
                      <a:endParaRPr lang="en-US" sz="1100" dirty="0"/>
                    </a:p>
                  </a:txBody>
                  <a:tcPr/>
                </a:tc>
                <a:tc>
                  <a:txBody>
                    <a:bodyPr/>
                    <a:lstStyle/>
                    <a:p>
                      <a:r>
                        <a:rPr lang="en-US" sz="1100" dirty="0" smtClean="0"/>
                        <a:t>7.0 LACK</a:t>
                      </a:r>
                      <a:endParaRPr lang="en-US" sz="1100" dirty="0"/>
                    </a:p>
                  </a:txBody>
                  <a:tcPr/>
                </a:tc>
              </a:tr>
              <a:tr h="370840">
                <a:tc>
                  <a:txBody>
                    <a:bodyPr/>
                    <a:lstStyle/>
                    <a:p>
                      <a:r>
                        <a:rPr lang="en-US" sz="1100" dirty="0" smtClean="0"/>
                        <a:t>23.</a:t>
                      </a:r>
                      <a:endParaRPr lang="en-US" sz="1100" dirty="0"/>
                    </a:p>
                  </a:txBody>
                  <a:tcPr/>
                </a:tc>
                <a:tc>
                  <a:txBody>
                    <a:bodyPr/>
                    <a:lstStyle/>
                    <a:p>
                      <a:r>
                        <a:rPr lang="en-US" sz="1100" dirty="0" smtClean="0"/>
                        <a:t>BANK OF BARODA, INDORE</a:t>
                      </a:r>
                      <a:endParaRPr lang="en-US" sz="1100" dirty="0"/>
                    </a:p>
                  </a:txBody>
                  <a:tcPr/>
                </a:tc>
                <a:tc>
                  <a:txBody>
                    <a:bodyPr/>
                    <a:lstStyle/>
                    <a:p>
                      <a:r>
                        <a:rPr lang="en-US" sz="1100" dirty="0" smtClean="0"/>
                        <a:t>50 KLD STP</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2015-2016</a:t>
                      </a:r>
                      <a:endParaRPr lang="en-US" sz="1100" dirty="0"/>
                    </a:p>
                  </a:txBody>
                  <a:tcPr/>
                </a:tc>
                <a:tc>
                  <a:txBody>
                    <a:bodyPr/>
                    <a:lstStyle/>
                    <a:p>
                      <a:r>
                        <a:rPr lang="en-US" sz="1100" dirty="0" smtClean="0"/>
                        <a:t>6.9 LACK</a:t>
                      </a:r>
                      <a:endParaRPr lang="en-US" sz="1100" dirty="0"/>
                    </a:p>
                  </a:txBody>
                  <a:tcPr/>
                </a:tc>
              </a:tr>
            </a:tbl>
          </a:graphicData>
        </a:graphic>
      </p:graphicFrame>
      <p:sp>
        <p:nvSpPr>
          <p:cNvPr id="6"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7"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split dir="in"/>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228600" y="381000"/>
          <a:ext cx="8686800" cy="6431280"/>
        </p:xfrm>
        <a:graphic>
          <a:graphicData uri="http://schemas.openxmlformats.org/drawingml/2006/table">
            <a:tbl>
              <a:tblPr firstRow="1" bandRow="1">
                <a:tableStyleId>{5C22544A-7EE6-4342-B048-85BDC9FD1C3A}</a:tableStyleId>
              </a:tblPr>
              <a:tblGrid>
                <a:gridCol w="609600"/>
                <a:gridCol w="1722967"/>
                <a:gridCol w="2010834"/>
                <a:gridCol w="2332566"/>
                <a:gridCol w="884766"/>
                <a:gridCol w="1126067"/>
              </a:tblGrid>
              <a:tr h="370840">
                <a:tc>
                  <a:txBody>
                    <a:bodyPr/>
                    <a:lstStyle/>
                    <a:p>
                      <a:r>
                        <a:rPr lang="en-US" dirty="0" smtClean="0"/>
                        <a:t>SR NO.</a:t>
                      </a:r>
                      <a:endParaRPr lang="en-US" dirty="0"/>
                    </a:p>
                  </a:txBody>
                  <a:tcPr/>
                </a:tc>
                <a:tc>
                  <a:txBody>
                    <a:bodyPr/>
                    <a:lstStyle/>
                    <a:p>
                      <a:r>
                        <a:rPr lang="en-US" dirty="0" smtClean="0"/>
                        <a:t>PROJECT NAME</a:t>
                      </a:r>
                      <a:endParaRPr lang="en-US" dirty="0"/>
                    </a:p>
                  </a:txBody>
                  <a:tcPr/>
                </a:tc>
                <a:tc>
                  <a:txBody>
                    <a:bodyPr/>
                    <a:lstStyle/>
                    <a:p>
                      <a:r>
                        <a:rPr lang="en-US" dirty="0" smtClean="0"/>
                        <a:t>TYPE OF PLANT</a:t>
                      </a:r>
                      <a:endParaRPr lang="en-US" dirty="0"/>
                    </a:p>
                  </a:txBody>
                  <a:tcPr/>
                </a:tc>
                <a:tc>
                  <a:txBody>
                    <a:bodyPr/>
                    <a:lstStyle/>
                    <a:p>
                      <a:r>
                        <a:rPr lang="en-US" dirty="0" smtClean="0"/>
                        <a:t>SCOPE OF WORK</a:t>
                      </a:r>
                      <a:endParaRPr lang="en-US" dirty="0"/>
                    </a:p>
                  </a:txBody>
                  <a:tcPr/>
                </a:tc>
                <a:tc>
                  <a:txBody>
                    <a:bodyPr/>
                    <a:lstStyle/>
                    <a:p>
                      <a:r>
                        <a:rPr lang="en-US" dirty="0" smtClean="0"/>
                        <a:t>FY YEAR</a:t>
                      </a:r>
                      <a:endParaRPr lang="en-US" dirty="0"/>
                    </a:p>
                  </a:txBody>
                  <a:tcPr/>
                </a:tc>
                <a:tc>
                  <a:txBody>
                    <a:bodyPr/>
                    <a:lstStyle/>
                    <a:p>
                      <a:r>
                        <a:rPr lang="en-US" dirty="0" smtClean="0"/>
                        <a:t>PROJECT COST</a:t>
                      </a:r>
                      <a:endParaRPr lang="en-US" dirty="0"/>
                    </a:p>
                  </a:txBody>
                  <a:tcPr/>
                </a:tc>
              </a:tr>
              <a:tr h="370840">
                <a:tc>
                  <a:txBody>
                    <a:bodyPr/>
                    <a:lstStyle/>
                    <a:p>
                      <a:pPr algn="ctr"/>
                      <a:r>
                        <a:rPr lang="en-US" sz="1100" dirty="0" smtClean="0"/>
                        <a:t>1.</a:t>
                      </a:r>
                      <a:endParaRPr lang="en-US" sz="1100" dirty="0"/>
                    </a:p>
                  </a:txBody>
                  <a:tcPr/>
                </a:tc>
                <a:tc>
                  <a:txBody>
                    <a:bodyPr/>
                    <a:lstStyle/>
                    <a:p>
                      <a:r>
                        <a:rPr lang="en-US" sz="1100" dirty="0" smtClean="0"/>
                        <a:t>BHINA</a:t>
                      </a:r>
                      <a:r>
                        <a:rPr lang="en-US" sz="1100" baseline="0" dirty="0" smtClean="0"/>
                        <a:t> SAHKAR SHANKHAR KARKHANA</a:t>
                      </a:r>
                      <a:endParaRPr lang="en-US" sz="1100" dirty="0"/>
                    </a:p>
                  </a:txBody>
                  <a:tcPr/>
                </a:tc>
                <a:tc>
                  <a:txBody>
                    <a:bodyPr/>
                    <a:lstStyle/>
                    <a:p>
                      <a:r>
                        <a:rPr lang="en-US" sz="1100" dirty="0" smtClean="0"/>
                        <a:t>WTP, UF,  DM PLANT</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2016- TILL NOW</a:t>
                      </a:r>
                      <a:endParaRPr lang="en-US" sz="1100" dirty="0"/>
                    </a:p>
                  </a:txBody>
                  <a:tcPr/>
                </a:tc>
                <a:tc>
                  <a:txBody>
                    <a:bodyPr/>
                    <a:lstStyle/>
                    <a:p>
                      <a:r>
                        <a:rPr lang="en-US" sz="1100" dirty="0" smtClean="0"/>
                        <a:t>1.5 CORE</a:t>
                      </a:r>
                      <a:endParaRPr lang="en-US" sz="1100" dirty="0"/>
                    </a:p>
                  </a:txBody>
                  <a:tcPr/>
                </a:tc>
              </a:tr>
              <a:tr h="370840">
                <a:tc>
                  <a:txBody>
                    <a:bodyPr/>
                    <a:lstStyle/>
                    <a:p>
                      <a:pPr algn="ctr"/>
                      <a:r>
                        <a:rPr lang="en-US" sz="1100" dirty="0" smtClean="0"/>
                        <a:t>2.</a:t>
                      </a:r>
                      <a:endParaRPr lang="en-US" sz="1100" dirty="0"/>
                    </a:p>
                  </a:txBody>
                  <a:tcPr/>
                </a:tc>
                <a:tc>
                  <a:txBody>
                    <a:bodyPr/>
                    <a:lstStyle/>
                    <a:p>
                      <a:r>
                        <a:rPr lang="en-US" sz="1100" dirty="0" smtClean="0"/>
                        <a:t>RAJA RAM</a:t>
                      </a:r>
                      <a:r>
                        <a:rPr lang="en-US" sz="1100" baseline="0" dirty="0" smtClean="0"/>
                        <a:t> </a:t>
                      </a:r>
                      <a:r>
                        <a:rPr lang="en-US" sz="1100" dirty="0" smtClean="0"/>
                        <a:t>BAPU</a:t>
                      </a:r>
                      <a:endParaRPr lang="en-US" sz="1100" dirty="0"/>
                    </a:p>
                  </a:txBody>
                  <a:tcPr/>
                </a:tc>
                <a:tc>
                  <a:txBody>
                    <a:bodyPr/>
                    <a:lstStyle/>
                    <a:p>
                      <a:r>
                        <a:rPr lang="en-US" sz="1100" dirty="0" smtClean="0"/>
                        <a:t>WTP</a:t>
                      </a:r>
                      <a:r>
                        <a:rPr lang="en-US" sz="1100" baseline="0" dirty="0" smtClean="0"/>
                        <a:t>, 200 M3 RO,</a:t>
                      </a:r>
                      <a:r>
                        <a:rPr lang="en-US" sz="1100" dirty="0" smtClean="0"/>
                        <a:t> 55M3 UF, 35 RO PLANT</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2016-TILL NOW</a:t>
                      </a:r>
                      <a:endParaRPr lang="en-US" sz="1100" dirty="0"/>
                    </a:p>
                  </a:txBody>
                  <a:tcPr/>
                </a:tc>
                <a:tc>
                  <a:txBody>
                    <a:bodyPr/>
                    <a:lstStyle/>
                    <a:p>
                      <a:r>
                        <a:rPr lang="en-US" sz="1100" dirty="0" smtClean="0"/>
                        <a:t>1.8 CORE</a:t>
                      </a:r>
                      <a:endParaRPr lang="en-US" sz="1100" dirty="0"/>
                    </a:p>
                  </a:txBody>
                  <a:tcPr/>
                </a:tc>
              </a:tr>
              <a:tr h="370840">
                <a:tc>
                  <a:txBody>
                    <a:bodyPr/>
                    <a:lstStyle/>
                    <a:p>
                      <a:pPr algn="ctr"/>
                      <a:r>
                        <a:rPr lang="en-US" sz="1100" dirty="0" smtClean="0"/>
                        <a:t>3.</a:t>
                      </a:r>
                      <a:endParaRPr lang="en-US" sz="1100" dirty="0"/>
                    </a:p>
                  </a:txBody>
                  <a:tcPr/>
                </a:tc>
                <a:tc>
                  <a:txBody>
                    <a:bodyPr/>
                    <a:lstStyle/>
                    <a:p>
                      <a:r>
                        <a:rPr lang="en-US" sz="1100" dirty="0" smtClean="0"/>
                        <a:t>MAPEL BUILDER</a:t>
                      </a:r>
                      <a:endParaRPr lang="en-US" sz="1100" dirty="0"/>
                    </a:p>
                  </a:txBody>
                  <a:tcPr/>
                </a:tc>
                <a:tc>
                  <a:txBody>
                    <a:bodyPr/>
                    <a:lstStyle/>
                    <a:p>
                      <a:r>
                        <a:rPr lang="en-US" sz="1100" dirty="0" smtClean="0"/>
                        <a:t>300 KLD STP PLANT</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2016-TILL NOW</a:t>
                      </a:r>
                      <a:endParaRPr lang="en-US" sz="1100" dirty="0"/>
                    </a:p>
                  </a:txBody>
                  <a:tcPr/>
                </a:tc>
                <a:tc>
                  <a:txBody>
                    <a:bodyPr/>
                    <a:lstStyle/>
                    <a:p>
                      <a:r>
                        <a:rPr lang="en-US" sz="1100" dirty="0" smtClean="0"/>
                        <a:t>13.5 LACK</a:t>
                      </a:r>
                      <a:endParaRPr lang="en-US" sz="1100" dirty="0"/>
                    </a:p>
                  </a:txBody>
                  <a:tcPr/>
                </a:tc>
              </a:tr>
              <a:tr h="370840">
                <a:tc>
                  <a:txBody>
                    <a:bodyPr/>
                    <a:lstStyle/>
                    <a:p>
                      <a:pPr algn="ctr"/>
                      <a:r>
                        <a:rPr lang="en-US" sz="1100" dirty="0" smtClean="0"/>
                        <a:t>4.</a:t>
                      </a:r>
                      <a:endParaRPr lang="en-US" sz="1100" dirty="0"/>
                    </a:p>
                  </a:txBody>
                  <a:tcPr/>
                </a:tc>
                <a:tc>
                  <a:txBody>
                    <a:bodyPr/>
                    <a:lstStyle/>
                    <a:p>
                      <a:r>
                        <a:rPr lang="en-US" sz="1100" dirty="0" smtClean="0"/>
                        <a:t>MAJESTIQUE</a:t>
                      </a:r>
                      <a:endParaRPr lang="en-US" sz="1100" dirty="0"/>
                    </a:p>
                  </a:txBody>
                  <a:tcPr/>
                </a:tc>
                <a:tc>
                  <a:txBody>
                    <a:bodyPr/>
                    <a:lstStyle/>
                    <a:p>
                      <a:r>
                        <a:rPr lang="en-US" sz="1100" dirty="0" smtClean="0"/>
                        <a:t>90 KLD STP PLANT</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2016-TILL NOW</a:t>
                      </a:r>
                      <a:endParaRPr lang="en-US" sz="1100" dirty="0"/>
                    </a:p>
                  </a:txBody>
                  <a:tcPr/>
                </a:tc>
                <a:tc>
                  <a:txBody>
                    <a:bodyPr/>
                    <a:lstStyle/>
                    <a:p>
                      <a:r>
                        <a:rPr lang="en-US" sz="1100" dirty="0" smtClean="0"/>
                        <a:t>10.0 LACK</a:t>
                      </a:r>
                      <a:endParaRPr lang="en-US" sz="1100" dirty="0"/>
                    </a:p>
                  </a:txBody>
                  <a:tcPr/>
                </a:tc>
              </a:tr>
              <a:tr h="370840">
                <a:tc>
                  <a:txBody>
                    <a:bodyPr/>
                    <a:lstStyle/>
                    <a:p>
                      <a:pPr algn="ctr"/>
                      <a:r>
                        <a:rPr lang="en-US" sz="1100" dirty="0" smtClean="0"/>
                        <a:t>5.</a:t>
                      </a:r>
                      <a:endParaRPr lang="en-US" sz="1100" dirty="0"/>
                    </a:p>
                  </a:txBody>
                  <a:tcPr/>
                </a:tc>
                <a:tc>
                  <a:txBody>
                    <a:bodyPr/>
                    <a:lstStyle/>
                    <a:p>
                      <a:r>
                        <a:rPr lang="en-US" sz="1100" dirty="0" smtClean="0"/>
                        <a:t>SYMBIOSIS</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150 KLD STP PLANT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2016-TILL NOW</a:t>
                      </a:r>
                      <a:endParaRPr lang="en-US" sz="1100" dirty="0"/>
                    </a:p>
                  </a:txBody>
                  <a:tcPr/>
                </a:tc>
                <a:tc>
                  <a:txBody>
                    <a:bodyPr/>
                    <a:lstStyle/>
                    <a:p>
                      <a:r>
                        <a:rPr lang="en-US" sz="1100" dirty="0" smtClean="0"/>
                        <a:t>14</a:t>
                      </a:r>
                      <a:r>
                        <a:rPr lang="en-US" sz="1100" baseline="0" dirty="0" smtClean="0"/>
                        <a:t>.0 LACK</a:t>
                      </a:r>
                      <a:endParaRPr lang="en-US" sz="1100" dirty="0"/>
                    </a:p>
                  </a:txBody>
                  <a:tcPr/>
                </a:tc>
              </a:tr>
              <a:tr h="370840">
                <a:tc>
                  <a:txBody>
                    <a:bodyPr/>
                    <a:lstStyle/>
                    <a:p>
                      <a:pPr algn="ctr"/>
                      <a:r>
                        <a:rPr lang="en-US" sz="1100" dirty="0" smtClean="0"/>
                        <a:t>6.</a:t>
                      </a:r>
                      <a:endParaRPr lang="en-US" sz="1100" dirty="0"/>
                    </a:p>
                  </a:txBody>
                  <a:tcPr/>
                </a:tc>
                <a:tc>
                  <a:txBody>
                    <a:bodyPr/>
                    <a:lstStyle/>
                    <a:p>
                      <a:r>
                        <a:rPr lang="en-US" sz="1100" dirty="0" smtClean="0"/>
                        <a:t>NIVL VIETNAM</a:t>
                      </a:r>
                      <a:endParaRPr lang="en-US" sz="1100" dirty="0"/>
                    </a:p>
                  </a:txBody>
                  <a:tcPr/>
                </a:tc>
                <a:tc>
                  <a:txBody>
                    <a:bodyPr/>
                    <a:lstStyle/>
                    <a:p>
                      <a:r>
                        <a:rPr lang="en-US" sz="1100" dirty="0" smtClean="0"/>
                        <a:t>36M3 UF, 25M3</a:t>
                      </a:r>
                      <a:r>
                        <a:rPr lang="en-US" sz="1100" baseline="0" dirty="0" smtClean="0"/>
                        <a:t> RO PLANT</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2016-TILL NOW</a:t>
                      </a:r>
                      <a:endParaRPr lang="en-US" sz="1100" dirty="0"/>
                    </a:p>
                  </a:txBody>
                  <a:tcPr/>
                </a:tc>
                <a:tc>
                  <a:txBody>
                    <a:bodyPr/>
                    <a:lstStyle/>
                    <a:p>
                      <a:r>
                        <a:rPr lang="en-US" sz="1100" dirty="0" smtClean="0"/>
                        <a:t>52.0 LACK</a:t>
                      </a:r>
                      <a:endParaRPr lang="en-US" sz="1100" dirty="0"/>
                    </a:p>
                  </a:txBody>
                  <a:tcPr/>
                </a:tc>
              </a:tr>
              <a:tr h="370840">
                <a:tc>
                  <a:txBody>
                    <a:bodyPr/>
                    <a:lstStyle/>
                    <a:p>
                      <a:pPr algn="ctr"/>
                      <a:r>
                        <a:rPr lang="en-US" sz="1100" dirty="0" smtClean="0"/>
                        <a:t>7.</a:t>
                      </a:r>
                      <a:endParaRPr lang="en-US" sz="1100" dirty="0"/>
                    </a:p>
                  </a:txBody>
                  <a:tcPr/>
                </a:tc>
                <a:tc>
                  <a:txBody>
                    <a:bodyPr/>
                    <a:lstStyle/>
                    <a:p>
                      <a:r>
                        <a:rPr lang="en-US" sz="1100" dirty="0" smtClean="0"/>
                        <a:t>BELGEUM SUYA BOKAK</a:t>
                      </a:r>
                      <a:endParaRPr lang="en-US" sz="1100" dirty="0"/>
                    </a:p>
                  </a:txBody>
                  <a:tcPr/>
                </a:tc>
                <a:tc>
                  <a:txBody>
                    <a:bodyPr/>
                    <a:lstStyle/>
                    <a:p>
                      <a:r>
                        <a:rPr lang="en-US" sz="1100" dirty="0" smtClean="0"/>
                        <a:t>46 </a:t>
                      </a:r>
                      <a:r>
                        <a:rPr lang="en-US" sz="1100" baseline="0" dirty="0" smtClean="0"/>
                        <a:t> REVERSE OSMOSIS PLANT</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2016-TILL NOW</a:t>
                      </a:r>
                      <a:endParaRPr lang="en-US" sz="1100" dirty="0"/>
                    </a:p>
                  </a:txBody>
                  <a:tcPr/>
                </a:tc>
                <a:tc>
                  <a:txBody>
                    <a:bodyPr/>
                    <a:lstStyle/>
                    <a:p>
                      <a:r>
                        <a:rPr lang="en-US" sz="1100" dirty="0" smtClean="0"/>
                        <a:t>99.0 LACK</a:t>
                      </a:r>
                      <a:endParaRPr lang="en-US" sz="1100" dirty="0"/>
                    </a:p>
                  </a:txBody>
                  <a:tcPr/>
                </a:tc>
              </a:tr>
              <a:tr h="370840">
                <a:tc>
                  <a:txBody>
                    <a:bodyPr/>
                    <a:lstStyle/>
                    <a:p>
                      <a:pPr algn="ctr"/>
                      <a:r>
                        <a:rPr lang="en-US" sz="1100" dirty="0" smtClean="0"/>
                        <a:t>8.</a:t>
                      </a:r>
                      <a:endParaRPr lang="en-US" sz="1100" dirty="0"/>
                    </a:p>
                  </a:txBody>
                  <a:tcPr/>
                </a:tc>
                <a:tc>
                  <a:txBody>
                    <a:bodyPr/>
                    <a:lstStyle/>
                    <a:p>
                      <a:r>
                        <a:rPr lang="en-US" sz="1100" dirty="0" smtClean="0"/>
                        <a:t>JIMBABOYA</a:t>
                      </a:r>
                      <a:endParaRPr lang="en-US" sz="1100" dirty="0"/>
                    </a:p>
                  </a:txBody>
                  <a:tcPr/>
                </a:tc>
                <a:tc>
                  <a:txBody>
                    <a:bodyPr/>
                    <a:lstStyle/>
                    <a:p>
                      <a:r>
                        <a:rPr lang="en-US" sz="1100" dirty="0" smtClean="0"/>
                        <a:t>35M3 /HR DMF</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2016-TILL NOW</a:t>
                      </a:r>
                      <a:endParaRPr lang="en-US" sz="1100" dirty="0"/>
                    </a:p>
                  </a:txBody>
                  <a:tcPr/>
                </a:tc>
                <a:tc>
                  <a:txBody>
                    <a:bodyPr/>
                    <a:lstStyle/>
                    <a:p>
                      <a:r>
                        <a:rPr lang="en-US" sz="1100" dirty="0" smtClean="0"/>
                        <a:t>37.5 LACK</a:t>
                      </a:r>
                      <a:endParaRPr lang="en-US" sz="1100" dirty="0"/>
                    </a:p>
                  </a:txBody>
                  <a:tcPr/>
                </a:tc>
              </a:tr>
              <a:tr h="370840">
                <a:tc>
                  <a:txBody>
                    <a:bodyPr/>
                    <a:lstStyle/>
                    <a:p>
                      <a:pPr algn="ctr"/>
                      <a:r>
                        <a:rPr lang="en-US" sz="1100" dirty="0" smtClean="0"/>
                        <a:t>9.</a:t>
                      </a:r>
                      <a:endParaRPr lang="en-US" sz="1100" dirty="0"/>
                    </a:p>
                  </a:txBody>
                  <a:tcPr/>
                </a:tc>
                <a:tc>
                  <a:txBody>
                    <a:bodyPr/>
                    <a:lstStyle/>
                    <a:p>
                      <a:r>
                        <a:rPr lang="en-US" sz="1100" dirty="0" smtClean="0"/>
                        <a:t>MAHE KOUSHAL</a:t>
                      </a:r>
                      <a:endParaRPr lang="en-US" sz="1100" dirty="0"/>
                    </a:p>
                  </a:txBody>
                  <a:tcPr/>
                </a:tc>
                <a:tc>
                  <a:txBody>
                    <a:bodyPr/>
                    <a:lstStyle/>
                    <a:p>
                      <a:r>
                        <a:rPr lang="en-US" sz="1100" dirty="0" smtClean="0"/>
                        <a:t>25M3 RO,</a:t>
                      </a:r>
                      <a:r>
                        <a:rPr lang="en-US" sz="1100" baseline="0" dirty="0" smtClean="0"/>
                        <a:t> 36 M3 UF</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DESIGN, ENGINEERING, SUPPLY TESTING &amp; COMMISSIONING</a:t>
                      </a:r>
                    </a:p>
                  </a:txBody>
                  <a:tcPr/>
                </a:tc>
                <a:tc>
                  <a:txBody>
                    <a:bodyPr/>
                    <a:lstStyle/>
                    <a:p>
                      <a:r>
                        <a:rPr lang="en-US" sz="1100" dirty="0" smtClean="0"/>
                        <a:t>2016-TILL NOW</a:t>
                      </a:r>
                      <a:endParaRPr lang="en-US" sz="1100" dirty="0"/>
                    </a:p>
                  </a:txBody>
                  <a:tcPr/>
                </a:tc>
                <a:tc>
                  <a:txBody>
                    <a:bodyPr/>
                    <a:lstStyle/>
                    <a:p>
                      <a:r>
                        <a:rPr lang="en-US" sz="1100" dirty="0" smtClean="0"/>
                        <a:t>20.0 LACK</a:t>
                      </a:r>
                      <a:endParaRPr lang="en-US" sz="1100" dirty="0"/>
                    </a:p>
                  </a:txBody>
                  <a:tcPr/>
                </a:tc>
              </a:tr>
              <a:tr h="370840">
                <a:tc>
                  <a:txBody>
                    <a:bodyPr/>
                    <a:lstStyle/>
                    <a:p>
                      <a:pPr algn="ctr"/>
                      <a:r>
                        <a:rPr lang="en-US" sz="1100" dirty="0" smtClean="0"/>
                        <a:t>10.</a:t>
                      </a:r>
                      <a:endParaRPr lang="en-US" sz="1100" dirty="0"/>
                    </a:p>
                  </a:txBody>
                  <a:tcPr/>
                </a:tc>
                <a:tc>
                  <a:txBody>
                    <a:bodyPr/>
                    <a:lstStyle/>
                    <a:p>
                      <a:r>
                        <a:rPr lang="en-US" sz="1100" kern="1200" baseline="0" dirty="0" smtClean="0">
                          <a:solidFill>
                            <a:schemeClr val="dk1"/>
                          </a:solidFill>
                          <a:latin typeface="+mn-lt"/>
                          <a:ea typeface="+mn-ea"/>
                          <a:cs typeface="+mn-cs"/>
                        </a:rPr>
                        <a:t>BHARAT OMAN OIL  REFINERIES</a:t>
                      </a:r>
                      <a:endParaRPr lang="en-US" sz="1100" kern="1200" baseline="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baseline="0" dirty="0" smtClean="0">
                          <a:solidFill>
                            <a:schemeClr val="dk1"/>
                          </a:solidFill>
                          <a:latin typeface="+mn-lt"/>
                          <a:ea typeface="+mn-ea"/>
                          <a:cs typeface="+mn-cs"/>
                        </a:rPr>
                        <a:t>OPERATION &amp; MAINTENANCE OF FIRE WATER PUMP, 6 MW DG SET &amp; COOLING TOWER AT BORL, BINA</a:t>
                      </a:r>
                    </a:p>
                  </a:txBody>
                  <a:tcPr/>
                </a:tc>
                <a:tc>
                  <a:txBody>
                    <a:bodyPr/>
                    <a:lstStyle/>
                    <a:p>
                      <a:r>
                        <a:rPr lang="en-US" sz="1100" kern="1200" baseline="0" dirty="0" smtClean="0">
                          <a:solidFill>
                            <a:schemeClr val="dk1"/>
                          </a:solidFill>
                          <a:latin typeface="+mn-lt"/>
                          <a:ea typeface="+mn-ea"/>
                          <a:cs typeface="+mn-cs"/>
                        </a:rPr>
                        <a:t>2015-2016</a:t>
                      </a:r>
                      <a:endParaRPr lang="en-US" sz="1100" kern="1200" baseline="0" dirty="0">
                        <a:solidFill>
                          <a:schemeClr val="dk1"/>
                        </a:solidFill>
                        <a:latin typeface="+mn-lt"/>
                        <a:ea typeface="+mn-ea"/>
                        <a:cs typeface="+mn-cs"/>
                      </a:endParaRPr>
                    </a:p>
                  </a:txBody>
                  <a:tcPr/>
                </a:tc>
                <a:tc>
                  <a:txBody>
                    <a:bodyPr/>
                    <a:lstStyle/>
                    <a:p>
                      <a:r>
                        <a:rPr lang="en-US" sz="1100" kern="1200" baseline="0" dirty="0" smtClean="0">
                          <a:solidFill>
                            <a:schemeClr val="dk1"/>
                          </a:solidFill>
                          <a:latin typeface="+mn-lt"/>
                          <a:ea typeface="+mn-ea"/>
                          <a:cs typeface="+mn-cs"/>
                        </a:rPr>
                        <a:t>3.39 CORE</a:t>
                      </a:r>
                      <a:endParaRPr lang="en-US" sz="1100" kern="1200" baseline="0" dirty="0">
                        <a:solidFill>
                          <a:schemeClr val="dk1"/>
                        </a:solidFill>
                        <a:latin typeface="+mn-lt"/>
                        <a:ea typeface="+mn-ea"/>
                        <a:cs typeface="+mn-cs"/>
                      </a:endParaRPr>
                    </a:p>
                  </a:txBody>
                  <a:tcPr/>
                </a:tc>
                <a:tc>
                  <a:txBody>
                    <a:bodyPr/>
                    <a:lstStyle/>
                    <a:p>
                      <a:r>
                        <a:rPr lang="en-US" sz="1100" kern="1200" baseline="0" dirty="0" smtClean="0">
                          <a:solidFill>
                            <a:schemeClr val="dk1"/>
                          </a:solidFill>
                          <a:latin typeface="+mn-lt"/>
                          <a:ea typeface="+mn-ea"/>
                          <a:cs typeface="+mn-cs"/>
                        </a:rPr>
                        <a:t>BHARAT OMAN OIL  REFINERIES</a:t>
                      </a:r>
                      <a:endParaRPr lang="en-US" sz="1100" kern="1200" baseline="0" dirty="0">
                        <a:solidFill>
                          <a:schemeClr val="dk1"/>
                        </a:solidFill>
                        <a:latin typeface="+mn-lt"/>
                        <a:ea typeface="+mn-ea"/>
                        <a:cs typeface="+mn-cs"/>
                      </a:endParaRPr>
                    </a:p>
                  </a:txBody>
                  <a:tcPr/>
                </a:tc>
              </a:tr>
              <a:tr h="370840">
                <a:tc>
                  <a:txBody>
                    <a:bodyPr/>
                    <a:lstStyle/>
                    <a:p>
                      <a:pPr algn="ctr"/>
                      <a:r>
                        <a:rPr lang="en-US" sz="1100" dirty="0" smtClean="0"/>
                        <a:t>11.</a:t>
                      </a:r>
                      <a:endParaRPr lang="en-US" sz="1100" dirty="0"/>
                    </a:p>
                  </a:txBody>
                  <a:tcPr/>
                </a:tc>
                <a:tc>
                  <a:txBody>
                    <a:bodyPr/>
                    <a:lstStyle/>
                    <a:p>
                      <a:r>
                        <a:rPr lang="en-US" sz="1100" dirty="0" smtClean="0"/>
                        <a:t>BHAVNAGAR MUNICIPAL CORPORATION</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E&amp;I</a:t>
                      </a:r>
                      <a:r>
                        <a:rPr lang="en-US" sz="1100" baseline="0" dirty="0" smtClean="0"/>
                        <a:t> WORK AT</a:t>
                      </a:r>
                      <a:r>
                        <a:rPr lang="en-US" sz="1100" dirty="0" smtClean="0"/>
                        <a:t> 45 MLD STP  </a:t>
                      </a:r>
                    </a:p>
                  </a:txBody>
                  <a:tcPr/>
                </a:tc>
                <a:tc>
                  <a:txBody>
                    <a:bodyPr/>
                    <a:lstStyle/>
                    <a:p>
                      <a:r>
                        <a:rPr lang="en-US" sz="1100" dirty="0" smtClean="0"/>
                        <a:t>2017-TILL NOW</a:t>
                      </a:r>
                      <a:endParaRPr lang="en-US" sz="1100" dirty="0"/>
                    </a:p>
                  </a:txBody>
                  <a:tcPr/>
                </a:tc>
                <a:tc>
                  <a:txBody>
                    <a:bodyPr/>
                    <a:lstStyle/>
                    <a:p>
                      <a:r>
                        <a:rPr lang="en-US" sz="1100" dirty="0" smtClean="0"/>
                        <a:t>6.8 CORE</a:t>
                      </a:r>
                      <a:endParaRPr lang="en-US" sz="1100" dirty="0"/>
                    </a:p>
                  </a:txBody>
                  <a:tcPr/>
                </a:tc>
                <a:tc>
                  <a:txBody>
                    <a:bodyPr/>
                    <a:lstStyle/>
                    <a:p>
                      <a:r>
                        <a:rPr lang="en-US" sz="1100" dirty="0" smtClean="0"/>
                        <a:t>BHAVNAGAR MUNICIPAL CORPORATION</a:t>
                      </a:r>
                      <a:endParaRPr lang="en-US" sz="1100" dirty="0"/>
                    </a:p>
                  </a:txBody>
                  <a:tcPr/>
                </a:tc>
              </a:tr>
              <a:tr h="370840">
                <a:tc>
                  <a:txBody>
                    <a:bodyPr/>
                    <a:lstStyle/>
                    <a:p>
                      <a:pPr algn="ctr"/>
                      <a:r>
                        <a:rPr lang="en-US" sz="1100" dirty="0" smtClean="0"/>
                        <a:t>12.</a:t>
                      </a:r>
                      <a:endParaRPr lang="en-US" sz="1100" dirty="0"/>
                    </a:p>
                  </a:txBody>
                  <a:tcPr/>
                </a:tc>
                <a:tc>
                  <a:txBody>
                    <a:bodyPr/>
                    <a:lstStyle/>
                    <a:p>
                      <a:r>
                        <a:rPr lang="en-US" sz="1100" kern="1200" dirty="0" smtClean="0">
                          <a:solidFill>
                            <a:schemeClr val="dk1"/>
                          </a:solidFill>
                          <a:latin typeface="+mn-lt"/>
                          <a:ea typeface="+mn-ea"/>
                          <a:cs typeface="+mn-cs"/>
                        </a:rPr>
                        <a:t>BHARAT OMAN OIL REFINERIES</a:t>
                      </a:r>
                      <a:endParaRPr lang="en-US" sz="1100"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dk1"/>
                          </a:solidFill>
                          <a:latin typeface="+mn-lt"/>
                          <a:ea typeface="+mn-ea"/>
                          <a:cs typeface="+mn-cs"/>
                        </a:rPr>
                        <a:t>OPERATION &amp; MAINTENANCE OF RAW WATER TREATMENT PLANT AT BORL, BINA</a:t>
                      </a:r>
                    </a:p>
                  </a:txBody>
                  <a:tcPr/>
                </a:tc>
                <a:tc>
                  <a:txBody>
                    <a:bodyPr/>
                    <a:lstStyle/>
                    <a:p>
                      <a:r>
                        <a:rPr lang="en-US" sz="1100" kern="1200" dirty="0" smtClean="0">
                          <a:solidFill>
                            <a:schemeClr val="dk1"/>
                          </a:solidFill>
                          <a:latin typeface="+mn-lt"/>
                          <a:ea typeface="+mn-ea"/>
                          <a:cs typeface="+mn-cs"/>
                        </a:rPr>
                        <a:t>2014-2015</a:t>
                      </a:r>
                      <a:endParaRPr lang="en-US" sz="1100" kern="1200" dirty="0">
                        <a:solidFill>
                          <a:schemeClr val="dk1"/>
                        </a:solidFill>
                        <a:latin typeface="+mn-lt"/>
                        <a:ea typeface="+mn-ea"/>
                        <a:cs typeface="+mn-cs"/>
                      </a:endParaRPr>
                    </a:p>
                  </a:txBody>
                  <a:tcPr/>
                </a:tc>
                <a:tc>
                  <a:txBody>
                    <a:bodyPr/>
                    <a:lstStyle/>
                    <a:p>
                      <a:r>
                        <a:rPr lang="en-US" sz="1100" kern="1200" dirty="0" smtClean="0">
                          <a:solidFill>
                            <a:schemeClr val="dk1"/>
                          </a:solidFill>
                          <a:latin typeface="+mn-lt"/>
                          <a:ea typeface="+mn-ea"/>
                          <a:cs typeface="+mn-cs"/>
                        </a:rPr>
                        <a:t>5.75 CORE</a:t>
                      </a:r>
                      <a:endParaRPr lang="en-US" sz="1100" kern="1200" dirty="0">
                        <a:solidFill>
                          <a:schemeClr val="dk1"/>
                        </a:solidFill>
                        <a:latin typeface="+mn-lt"/>
                        <a:ea typeface="+mn-ea"/>
                        <a:cs typeface="+mn-cs"/>
                      </a:endParaRPr>
                    </a:p>
                  </a:txBody>
                  <a:tcPr/>
                </a:tc>
                <a:tc>
                  <a:txBody>
                    <a:bodyPr/>
                    <a:lstStyle/>
                    <a:p>
                      <a:r>
                        <a:rPr lang="en-US" sz="1100" kern="1200" dirty="0" smtClean="0">
                          <a:solidFill>
                            <a:schemeClr val="dk1"/>
                          </a:solidFill>
                          <a:latin typeface="+mn-lt"/>
                          <a:ea typeface="+mn-ea"/>
                          <a:cs typeface="+mn-cs"/>
                        </a:rPr>
                        <a:t>BHARAT OMAN OIL REFINERIES</a:t>
                      </a:r>
                      <a:endParaRPr lang="en-US" sz="1100" kern="1200" dirty="0">
                        <a:solidFill>
                          <a:schemeClr val="dk1"/>
                        </a:solidFill>
                        <a:latin typeface="+mn-lt"/>
                        <a:ea typeface="+mn-ea"/>
                        <a:cs typeface="+mn-cs"/>
                      </a:endParaRPr>
                    </a:p>
                  </a:txBody>
                  <a:tcPr/>
                </a:tc>
              </a:tr>
            </a:tbl>
          </a:graphicData>
        </a:graphic>
      </p:graphicFrame>
      <p:sp>
        <p:nvSpPr>
          <p:cNvPr id="8" name="Title 1"/>
          <p:cNvSpPr>
            <a:spLocks noGrp="1"/>
          </p:cNvSpPr>
          <p:nvPr>
            <p:ph type="title"/>
          </p:nvPr>
        </p:nvSpPr>
        <p:spPr>
          <a:xfrm>
            <a:off x="457200" y="-381000"/>
            <a:ext cx="8229600" cy="1143000"/>
          </a:xfrm>
        </p:spPr>
        <p:txBody>
          <a:bodyPr>
            <a:normAutofit/>
          </a:bodyPr>
          <a:lstStyle/>
          <a:p>
            <a:r>
              <a:rPr lang="en-US" sz="2000" b="1" dirty="0" smtClean="0">
                <a:latin typeface="Times New Roman" pitchFamily="18" charset="0"/>
                <a:cs typeface="Times New Roman" pitchFamily="18" charset="0"/>
              </a:rPr>
              <a:t>LIST OF MAJOR PROJECT ON-GOING PROJECT</a:t>
            </a:r>
            <a:endParaRPr lang="en-US" sz="2000" b="1" dirty="0">
              <a:latin typeface="Times New Roman" pitchFamily="18" charset="0"/>
              <a:cs typeface="Times New Roman" pitchFamily="18" charset="0"/>
            </a:endParaRPr>
          </a:p>
        </p:txBody>
      </p:sp>
    </p:spTree>
  </p:cSld>
  <p:clrMapOvr>
    <a:masterClrMapping/>
  </p:clrMapOvr>
  <p:transition spd="slow">
    <p:spli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SOUMYA DIP\Desktop\56f8e390c3966.jpg"/>
          <p:cNvPicPr>
            <a:picLocks noChangeAspect="1" noChangeArrowheads="1"/>
          </p:cNvPicPr>
          <p:nvPr/>
        </p:nvPicPr>
        <p:blipFill>
          <a:blip r:embed="rId2" cstate="screen"/>
          <a:srcRect/>
          <a:stretch>
            <a:fillRect/>
          </a:stretch>
        </p:blipFill>
        <p:spPr bwMode="auto">
          <a:xfrm>
            <a:off x="0" y="1752600"/>
            <a:ext cx="9144000" cy="4267200"/>
          </a:xfrm>
          <a:prstGeom prst="rect">
            <a:avLst/>
          </a:prstGeom>
          <a:noFill/>
        </p:spPr>
      </p:pic>
      <p:pic>
        <p:nvPicPr>
          <p:cNvPr id="5" name="Picture 2" descr="\\Server\soumya dip\COMPANY\LOGO\number4.jpg"/>
          <p:cNvPicPr>
            <a:picLocks noChangeAspect="1" noChangeArrowheads="1"/>
          </p:cNvPicPr>
          <p:nvPr/>
        </p:nvPicPr>
        <p:blipFill>
          <a:blip r:embed="rId3" cstate="screen"/>
          <a:srcRect/>
          <a:stretch>
            <a:fillRect/>
          </a:stretch>
        </p:blipFill>
        <p:spPr bwMode="auto">
          <a:xfrm>
            <a:off x="99021" y="152400"/>
            <a:ext cx="1577379" cy="1566863"/>
          </a:xfrm>
          <a:prstGeom prst="rect">
            <a:avLst/>
          </a:prstGeom>
          <a:noFill/>
        </p:spPr>
      </p:pic>
      <p:sp>
        <p:nvSpPr>
          <p:cNvPr id="6" name="TextBox 5"/>
          <p:cNvSpPr txBox="1"/>
          <p:nvPr/>
        </p:nvSpPr>
        <p:spPr>
          <a:xfrm>
            <a:off x="1752600" y="609600"/>
            <a:ext cx="7696200" cy="677108"/>
          </a:xfrm>
          <a:prstGeom prst="rect">
            <a:avLst/>
          </a:prstGeom>
          <a:noFill/>
        </p:spPr>
        <p:txBody>
          <a:bodyPr wrap="square" rtlCol="0">
            <a:spAutoFit/>
          </a:bodyPr>
          <a:lstStyle/>
          <a:p>
            <a:r>
              <a:rPr lang="en-US" sz="3800" dirty="0" smtClean="0">
                <a:latin typeface="Cooper Black" pitchFamily="18" charset="0"/>
              </a:rPr>
              <a:t>MECHANICAL  ERECTION</a:t>
            </a:r>
            <a:endParaRPr lang="en-US" sz="3800" dirty="0">
              <a:latin typeface="Cooper Black" pitchFamily="18" charset="0"/>
            </a:endParaRPr>
          </a:p>
        </p:txBody>
      </p:sp>
      <p:sp>
        <p:nvSpPr>
          <p:cNvPr id="7" name="TextBox 6"/>
          <p:cNvSpPr txBox="1"/>
          <p:nvPr/>
        </p:nvSpPr>
        <p:spPr>
          <a:xfrm>
            <a:off x="609600" y="1981200"/>
            <a:ext cx="7848600" cy="1938992"/>
          </a:xfrm>
          <a:prstGeom prst="rect">
            <a:avLst/>
          </a:prstGeom>
          <a:noFill/>
        </p:spPr>
        <p:txBody>
          <a:bodyPr wrap="square" rtlCol="0">
            <a:spAutoFit/>
          </a:bodyPr>
          <a:lstStyle/>
          <a:p>
            <a:pPr marL="342900" indent="-342900" algn="just">
              <a:buAutoNum type="arabicPeriod"/>
            </a:pPr>
            <a:r>
              <a:rPr lang="en-US" sz="2400" dirty="0" smtClean="0">
                <a:solidFill>
                  <a:srgbClr val="FF0000"/>
                </a:solidFill>
                <a:latin typeface="Britannic Bold" pitchFamily="34" charset="0"/>
              </a:rPr>
              <a:t>Liquid &amp; Pneumatic piping and accessories installation.</a:t>
            </a:r>
          </a:p>
          <a:p>
            <a:pPr marL="342900" indent="-342900" algn="just">
              <a:buAutoNum type="arabicPeriod"/>
            </a:pPr>
            <a:r>
              <a:rPr lang="en-US" sz="2400" dirty="0" smtClean="0">
                <a:solidFill>
                  <a:srgbClr val="FF0000"/>
                </a:solidFill>
                <a:latin typeface="Britannic Bold" pitchFamily="34" charset="0"/>
              </a:rPr>
              <a:t>Pump, EOT crane installation.</a:t>
            </a:r>
          </a:p>
          <a:p>
            <a:pPr marL="342900" indent="-342900" algn="just">
              <a:buAutoNum type="arabicPeriod"/>
            </a:pPr>
            <a:r>
              <a:rPr lang="en-US" sz="2400" dirty="0" smtClean="0">
                <a:solidFill>
                  <a:srgbClr val="FF0000"/>
                </a:solidFill>
                <a:latin typeface="Britannic Bold" pitchFamily="34" charset="0"/>
              </a:rPr>
              <a:t>Tank Fabrication.</a:t>
            </a:r>
          </a:p>
          <a:p>
            <a:pPr marL="342900" indent="-342900" algn="just">
              <a:buAutoNum type="arabicPeriod"/>
            </a:pPr>
            <a:r>
              <a:rPr lang="en-US" sz="2400" dirty="0" smtClean="0">
                <a:solidFill>
                  <a:srgbClr val="FF0000"/>
                </a:solidFill>
                <a:latin typeface="Britannic Bold" pitchFamily="34" charset="0"/>
              </a:rPr>
              <a:t>Mechanical Structure installation.</a:t>
            </a:r>
          </a:p>
        </p:txBody>
      </p:sp>
      <p:sp>
        <p:nvSpPr>
          <p:cNvPr id="8"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9"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plus/>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PC2\Downloads\LOGO\2.jpg"/>
          <p:cNvPicPr>
            <a:picLocks noChangeAspect="1" noChangeArrowheads="1"/>
          </p:cNvPicPr>
          <p:nvPr/>
        </p:nvPicPr>
        <p:blipFill>
          <a:blip r:embed="rId2"/>
          <a:srcRect/>
          <a:stretch>
            <a:fillRect/>
          </a:stretch>
        </p:blipFill>
        <p:spPr bwMode="auto">
          <a:xfrm>
            <a:off x="0" y="2057400"/>
            <a:ext cx="9144000" cy="3505200"/>
          </a:xfrm>
          <a:prstGeom prst="rect">
            <a:avLst/>
          </a:prstGeom>
          <a:noFill/>
        </p:spPr>
      </p:pic>
      <p:sp>
        <p:nvSpPr>
          <p:cNvPr id="4" name="TextBox 3"/>
          <p:cNvSpPr txBox="1"/>
          <p:nvPr/>
        </p:nvSpPr>
        <p:spPr>
          <a:xfrm>
            <a:off x="914400" y="609600"/>
            <a:ext cx="7696200" cy="677108"/>
          </a:xfrm>
          <a:prstGeom prst="rect">
            <a:avLst/>
          </a:prstGeom>
          <a:noFill/>
        </p:spPr>
        <p:txBody>
          <a:bodyPr wrap="square" rtlCol="0">
            <a:spAutoFit/>
          </a:bodyPr>
          <a:lstStyle/>
          <a:p>
            <a:r>
              <a:rPr lang="en-US" sz="3800" dirty="0" smtClean="0">
                <a:latin typeface="Cooper Black" pitchFamily="18" charset="0"/>
              </a:rPr>
              <a:t>ELECTRICAL INSTALLATION</a:t>
            </a:r>
            <a:endParaRPr lang="en-US" sz="3800" dirty="0">
              <a:latin typeface="Cooper Black" pitchFamily="18" charset="0"/>
            </a:endParaRPr>
          </a:p>
        </p:txBody>
      </p:sp>
      <p:sp>
        <p:nvSpPr>
          <p:cNvPr id="5" name="TextBox 4"/>
          <p:cNvSpPr txBox="1"/>
          <p:nvPr/>
        </p:nvSpPr>
        <p:spPr>
          <a:xfrm>
            <a:off x="609600" y="2351544"/>
            <a:ext cx="7848600" cy="2677656"/>
          </a:xfrm>
          <a:prstGeom prst="rect">
            <a:avLst/>
          </a:prstGeom>
          <a:noFill/>
        </p:spPr>
        <p:txBody>
          <a:bodyPr wrap="square" rtlCol="0">
            <a:spAutoFit/>
          </a:bodyPr>
          <a:lstStyle/>
          <a:p>
            <a:pPr marL="342900" indent="-342900" algn="just">
              <a:buAutoNum type="arabicPeriod"/>
            </a:pPr>
            <a:r>
              <a:rPr lang="en-US" sz="2400" dirty="0" smtClean="0">
                <a:solidFill>
                  <a:schemeClr val="bg1"/>
                </a:solidFill>
                <a:latin typeface="Britannic Bold" pitchFamily="34" charset="0"/>
              </a:rPr>
              <a:t>Erection and testing of Transformer, HT/ LT switchgears, motors, lighting installation, fabrication and erection of cable trays , HT/ LT cable laying and termination etc. and all other kind of electrical installation.</a:t>
            </a:r>
          </a:p>
          <a:p>
            <a:pPr marL="342900" indent="-342900" algn="just">
              <a:buAutoNum type="arabicPeriod"/>
            </a:pPr>
            <a:endParaRPr lang="en-US" sz="2400" dirty="0" smtClean="0">
              <a:solidFill>
                <a:schemeClr val="bg1"/>
              </a:solidFill>
              <a:latin typeface="Britannic Bold" pitchFamily="34" charset="0"/>
            </a:endParaRPr>
          </a:p>
          <a:p>
            <a:pPr marL="342900" indent="-342900" algn="just">
              <a:buAutoNum type="arabicPeriod"/>
            </a:pPr>
            <a:r>
              <a:rPr lang="en-US" sz="2400" dirty="0" smtClean="0">
                <a:solidFill>
                  <a:schemeClr val="bg1"/>
                </a:solidFill>
                <a:latin typeface="Britannic Bold" pitchFamily="34" charset="0"/>
              </a:rPr>
              <a:t>Design &amp; Detailing of Electrical system.</a:t>
            </a:r>
          </a:p>
        </p:txBody>
      </p:sp>
      <p:sp>
        <p:nvSpPr>
          <p:cNvPr id="6"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7"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C2\Downloads\Training.jpg"/>
          <p:cNvPicPr>
            <a:picLocks noChangeAspect="1" noChangeArrowheads="1"/>
          </p:cNvPicPr>
          <p:nvPr/>
        </p:nvPicPr>
        <p:blipFill>
          <a:blip r:embed="rId2">
            <a:duotone>
              <a:prstClr val="black"/>
              <a:schemeClr val="accent4">
                <a:tint val="45000"/>
                <a:satMod val="400000"/>
              </a:schemeClr>
            </a:duotone>
            <a:lum/>
          </a:blip>
          <a:srcRect/>
          <a:stretch>
            <a:fillRect/>
          </a:stretch>
        </p:blipFill>
        <p:spPr bwMode="auto">
          <a:xfrm>
            <a:off x="0" y="2514600"/>
            <a:ext cx="9144000" cy="3588327"/>
          </a:xfrm>
          <a:prstGeom prst="rect">
            <a:avLst/>
          </a:prstGeom>
          <a:noFill/>
        </p:spPr>
      </p:pic>
      <p:sp>
        <p:nvSpPr>
          <p:cNvPr id="4" name="TextBox 3"/>
          <p:cNvSpPr txBox="1"/>
          <p:nvPr/>
        </p:nvSpPr>
        <p:spPr>
          <a:xfrm>
            <a:off x="838200" y="228600"/>
            <a:ext cx="7239000" cy="1384995"/>
          </a:xfrm>
          <a:prstGeom prst="rect">
            <a:avLst/>
          </a:prstGeom>
          <a:noFill/>
        </p:spPr>
        <p:txBody>
          <a:bodyPr wrap="square" rtlCol="0">
            <a:spAutoFit/>
          </a:bodyPr>
          <a:lstStyle/>
          <a:p>
            <a:r>
              <a:rPr lang="en-US" sz="4200" dirty="0" smtClean="0">
                <a:latin typeface="Cooper Black" pitchFamily="18" charset="0"/>
              </a:rPr>
              <a:t>INSTRUMENTATION - INSTALLATION</a:t>
            </a:r>
            <a:endParaRPr lang="en-US" sz="4200" dirty="0">
              <a:latin typeface="Cooper Black" pitchFamily="18" charset="0"/>
            </a:endParaRPr>
          </a:p>
        </p:txBody>
      </p:sp>
      <p:sp>
        <p:nvSpPr>
          <p:cNvPr id="6" name="TextBox 5"/>
          <p:cNvSpPr txBox="1"/>
          <p:nvPr/>
        </p:nvSpPr>
        <p:spPr>
          <a:xfrm>
            <a:off x="533400" y="1676400"/>
            <a:ext cx="8153400" cy="4893647"/>
          </a:xfrm>
          <a:prstGeom prst="rect">
            <a:avLst/>
          </a:prstGeom>
          <a:noFill/>
        </p:spPr>
        <p:txBody>
          <a:bodyPr wrap="square" numCol="1" rtlCol="0">
            <a:spAutoFit/>
          </a:bodyPr>
          <a:lstStyle/>
          <a:p>
            <a:pPr marL="457200" indent="-457200" algn="just">
              <a:buFont typeface="+mj-lt"/>
              <a:buAutoNum type="arabicPeriod"/>
            </a:pPr>
            <a:r>
              <a:rPr lang="en-US" sz="2400" b="1" dirty="0" smtClean="0">
                <a:solidFill>
                  <a:srgbClr val="FF0000"/>
                </a:solidFill>
                <a:latin typeface="Times New Roman" pitchFamily="18" charset="0"/>
                <a:cs typeface="Times New Roman" pitchFamily="18" charset="0"/>
              </a:rPr>
              <a:t>Calibration, testing and erection of all kinds of transmitters, analyzers, controllers, </a:t>
            </a:r>
            <a:r>
              <a:rPr lang="en-US" sz="2400" b="1" dirty="0" err="1" smtClean="0">
                <a:solidFill>
                  <a:srgbClr val="FF0000"/>
                </a:solidFill>
                <a:latin typeface="Times New Roman" pitchFamily="18" charset="0"/>
                <a:cs typeface="Times New Roman" pitchFamily="18" charset="0"/>
              </a:rPr>
              <a:t>annunciators</a:t>
            </a:r>
            <a:r>
              <a:rPr lang="en-US" sz="2400" b="1" dirty="0" smtClean="0">
                <a:solidFill>
                  <a:srgbClr val="FF0000"/>
                </a:solidFill>
                <a:latin typeface="Times New Roman" pitchFamily="18" charset="0"/>
                <a:cs typeface="Times New Roman" pitchFamily="18" charset="0"/>
              </a:rPr>
              <a:t>, recorders, indicators, distributors etc. </a:t>
            </a:r>
          </a:p>
          <a:p>
            <a:pPr marL="457200" indent="-457200" algn="just">
              <a:buFont typeface="+mj-lt"/>
              <a:buAutoNum type="arabicPeriod"/>
            </a:pPr>
            <a:r>
              <a:rPr lang="en-US" sz="2400" b="1" dirty="0" smtClean="0">
                <a:solidFill>
                  <a:srgbClr val="FF0000"/>
                </a:solidFill>
                <a:latin typeface="Times New Roman" pitchFamily="18" charset="0"/>
                <a:cs typeface="Times New Roman" pitchFamily="18" charset="0"/>
              </a:rPr>
              <a:t>Testing commissioning of Control panel and preparation of control scheme Inspection, Testing and commissioning of PLC.</a:t>
            </a:r>
          </a:p>
          <a:p>
            <a:pPr marL="457200" indent="-457200" algn="just">
              <a:buFont typeface="+mj-lt"/>
              <a:buAutoNum type="arabicPeriod"/>
            </a:pPr>
            <a:r>
              <a:rPr lang="en-US" sz="2400" b="1" dirty="0" smtClean="0">
                <a:solidFill>
                  <a:srgbClr val="FF0000"/>
                </a:solidFill>
                <a:latin typeface="Times New Roman" pitchFamily="18" charset="0"/>
                <a:cs typeface="Times New Roman" pitchFamily="18" charset="0"/>
              </a:rPr>
              <a:t>We also undertake PLC/DCS FAT (Factory Acceptance Test) activity.</a:t>
            </a:r>
          </a:p>
          <a:p>
            <a:pPr marL="457200" indent="-457200" algn="just">
              <a:buFont typeface="+mj-lt"/>
              <a:buAutoNum type="arabicPeriod"/>
            </a:pPr>
            <a:r>
              <a:rPr lang="en-US" sz="2400" b="1" dirty="0" smtClean="0">
                <a:solidFill>
                  <a:srgbClr val="FF0000"/>
                </a:solidFill>
                <a:latin typeface="Times New Roman" pitchFamily="18" charset="0"/>
                <a:cs typeface="Times New Roman" pitchFamily="18" charset="0"/>
              </a:rPr>
              <a:t>Erection and commissioning of Pneumatic actuators, converter and control valves and Pneumatic line and tubing.</a:t>
            </a:r>
          </a:p>
          <a:p>
            <a:pPr marL="457200" indent="-457200" algn="just">
              <a:buFont typeface="+mj-lt"/>
              <a:buAutoNum type="arabicPeriod"/>
            </a:pPr>
            <a:r>
              <a:rPr lang="en-US" sz="2400" b="1" dirty="0" smtClean="0">
                <a:solidFill>
                  <a:srgbClr val="FF0000"/>
                </a:solidFill>
                <a:latin typeface="Times New Roman" pitchFamily="18" charset="0"/>
                <a:cs typeface="Times New Roman" pitchFamily="18" charset="0"/>
              </a:rPr>
              <a:t>Design and detailing of Instrumentation system.</a:t>
            </a:r>
          </a:p>
          <a:p>
            <a:pPr marL="457200" indent="-457200" algn="just">
              <a:buFont typeface="+mj-lt"/>
              <a:buAutoNum type="arabicPeriod"/>
            </a:pPr>
            <a:endParaRPr lang="en-US" sz="2400" b="1" dirty="0" smtClean="0">
              <a:solidFill>
                <a:srgbClr val="FF0000"/>
              </a:solidFill>
              <a:latin typeface="Times New Roman" pitchFamily="18" charset="0"/>
              <a:cs typeface="Times New Roman" pitchFamily="18" charset="0"/>
            </a:endParaRPr>
          </a:p>
        </p:txBody>
      </p:sp>
    </p:spTree>
  </p:cSld>
  <p:clrMapOvr>
    <a:masterClrMapping/>
  </p:clrMapOvr>
  <p:transition spd="slow">
    <p:spli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COMPANY\INDITRON ELECTRONICS\CATALOGUE\WEBSITE\boucher photo\IMG-20160220-WA0008.jpg"/>
          <p:cNvPicPr>
            <a:picLocks noChangeAspect="1" noChangeArrowheads="1"/>
          </p:cNvPicPr>
          <p:nvPr/>
        </p:nvPicPr>
        <p:blipFill>
          <a:blip r:embed="rId2" cstate="screen"/>
          <a:srcRect/>
          <a:stretch>
            <a:fillRect/>
          </a:stretch>
        </p:blipFill>
        <p:spPr bwMode="auto">
          <a:xfrm>
            <a:off x="0" y="838201"/>
            <a:ext cx="4927599" cy="2771775"/>
          </a:xfrm>
          <a:prstGeom prst="rect">
            <a:avLst/>
          </a:prstGeom>
          <a:noFill/>
        </p:spPr>
      </p:pic>
      <p:pic>
        <p:nvPicPr>
          <p:cNvPr id="6" name="Picture 3" descr="D:\COMPANY\INDITRON ELECTRONICS\CATALOGUE\WEBSITE\boucher photo\IMG-20160815-WA0016.jpg"/>
          <p:cNvPicPr>
            <a:picLocks noChangeAspect="1" noChangeArrowheads="1"/>
          </p:cNvPicPr>
          <p:nvPr/>
        </p:nvPicPr>
        <p:blipFill>
          <a:blip r:embed="rId3" cstate="screen"/>
          <a:srcRect/>
          <a:stretch>
            <a:fillRect/>
          </a:stretch>
        </p:blipFill>
        <p:spPr bwMode="auto">
          <a:xfrm>
            <a:off x="4724400" y="3581400"/>
            <a:ext cx="4419600" cy="2743200"/>
          </a:xfrm>
          <a:prstGeom prst="rect">
            <a:avLst/>
          </a:prstGeom>
          <a:noFill/>
        </p:spPr>
      </p:pic>
      <p:pic>
        <p:nvPicPr>
          <p:cNvPr id="7" name="Picture 4" descr="D:\COMPANY\INDITRON ELECTRONICS\CATALOGUE\WEBSITE\boucher photo\IMG-20160815-WA0015.jpg"/>
          <p:cNvPicPr>
            <a:picLocks noChangeAspect="1" noChangeArrowheads="1"/>
          </p:cNvPicPr>
          <p:nvPr/>
        </p:nvPicPr>
        <p:blipFill>
          <a:blip r:embed="rId4" cstate="screen"/>
          <a:srcRect/>
          <a:stretch>
            <a:fillRect/>
          </a:stretch>
        </p:blipFill>
        <p:spPr bwMode="auto">
          <a:xfrm>
            <a:off x="1" y="3581400"/>
            <a:ext cx="4842930" cy="2724149"/>
          </a:xfrm>
          <a:prstGeom prst="rect">
            <a:avLst/>
          </a:prstGeom>
          <a:noFill/>
        </p:spPr>
      </p:pic>
      <p:pic>
        <p:nvPicPr>
          <p:cNvPr id="8" name="Picture 6" descr="D:\COMPANY\INDITRON ELECTRONICS\CATALOGUE\WEBSITE\boucher photo\IMG-20160220-WA0025.jpg"/>
          <p:cNvPicPr>
            <a:picLocks noChangeAspect="1" noChangeArrowheads="1"/>
          </p:cNvPicPr>
          <p:nvPr/>
        </p:nvPicPr>
        <p:blipFill>
          <a:blip r:embed="rId5" cstate="screen"/>
          <a:srcRect/>
          <a:stretch>
            <a:fillRect/>
          </a:stretch>
        </p:blipFill>
        <p:spPr bwMode="auto">
          <a:xfrm>
            <a:off x="4876800" y="838200"/>
            <a:ext cx="4267200" cy="2819400"/>
          </a:xfrm>
          <a:prstGeom prst="rect">
            <a:avLst/>
          </a:prstGeom>
          <a:noFill/>
        </p:spPr>
      </p:pic>
      <p:sp>
        <p:nvSpPr>
          <p:cNvPr id="9" name="Rectangle 8"/>
          <p:cNvSpPr/>
          <p:nvPr/>
        </p:nvSpPr>
        <p:spPr>
          <a:xfrm>
            <a:off x="1524000" y="76200"/>
            <a:ext cx="5715000" cy="685800"/>
          </a:xfrm>
          <a:prstGeom prst="rect">
            <a:avLst/>
          </a:prstGeom>
          <a:solidFill>
            <a:srgbClr val="00823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latin typeface="Times New Roman" pitchFamily="18" charset="0"/>
                <a:cs typeface="Times New Roman" pitchFamily="18" charset="0"/>
              </a:rPr>
              <a:t>ETP AERATION TANK ERECTION</a:t>
            </a:r>
            <a:endParaRPr lang="en-US" sz="2400" b="1" dirty="0">
              <a:solidFill>
                <a:schemeClr val="tx1"/>
              </a:solidFill>
              <a:latin typeface="Times New Roman" pitchFamily="18" charset="0"/>
              <a:cs typeface="Times New Roman" pitchFamily="18" charset="0"/>
            </a:endParaRPr>
          </a:p>
        </p:txBody>
      </p:sp>
      <p:sp>
        <p:nvSpPr>
          <p:cNvPr id="10" name="TextBox 9"/>
          <p:cNvSpPr txBox="1"/>
          <p:nvPr/>
        </p:nvSpPr>
        <p:spPr>
          <a:xfrm>
            <a:off x="1676400" y="6305490"/>
            <a:ext cx="7467600" cy="400110"/>
          </a:xfrm>
          <a:prstGeom prst="rect">
            <a:avLst/>
          </a:prstGeom>
          <a:noFill/>
        </p:spPr>
        <p:txBody>
          <a:bodyPr wrap="square" rtlCol="0">
            <a:spAutoFit/>
          </a:bodyPr>
          <a:lstStyle/>
          <a:p>
            <a:r>
              <a:rPr lang="en-GB" sz="2000" b="1" i="1" dirty="0" smtClean="0">
                <a:ln w="1905"/>
                <a:solidFill>
                  <a:srgbClr val="FF0000"/>
                </a:solidFill>
                <a:effectLst>
                  <a:innerShdw blurRad="69850" dist="43180" dir="5400000">
                    <a:srgbClr val="000000">
                      <a:alpha val="65000"/>
                    </a:srgbClr>
                  </a:innerShdw>
                </a:effectLst>
              </a:rPr>
              <a:t>Quality means doing it right.... When no one is looking.</a:t>
            </a:r>
            <a:endParaRPr lang="en-US" sz="2000" b="1" i="1" dirty="0">
              <a:ln w="1905"/>
              <a:solidFill>
                <a:srgbClr val="FF0000"/>
              </a:solidFill>
              <a:effectLst>
                <a:innerShdw blurRad="69850" dist="43180" dir="5400000">
                  <a:srgbClr val="000000">
                    <a:alpha val="65000"/>
                  </a:srgbClr>
                </a:innerShdw>
              </a:effectLst>
            </a:endParaRPr>
          </a:p>
        </p:txBody>
      </p:sp>
      <p:sp>
        <p:nvSpPr>
          <p:cNvPr id="11"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12"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COMPANY\INDITRON ELECTRONICS\CATALOGUE\WEBSITE\boucher photo\IMG-20150514-WA0005.jpg"/>
          <p:cNvPicPr>
            <a:picLocks noChangeAspect="1" noChangeArrowheads="1"/>
          </p:cNvPicPr>
          <p:nvPr/>
        </p:nvPicPr>
        <p:blipFill>
          <a:blip r:embed="rId2" cstate="screen"/>
          <a:srcRect/>
          <a:stretch>
            <a:fillRect/>
          </a:stretch>
        </p:blipFill>
        <p:spPr bwMode="auto">
          <a:xfrm>
            <a:off x="381000" y="457200"/>
            <a:ext cx="4393000" cy="2819400"/>
          </a:xfrm>
          <a:prstGeom prst="rect">
            <a:avLst/>
          </a:prstGeom>
          <a:noFill/>
        </p:spPr>
      </p:pic>
      <p:pic>
        <p:nvPicPr>
          <p:cNvPr id="6" name="Picture 2" descr="D:\COMPANY\INDITRON ELECTRONICS\CATALOGUE\WEBSITE\boucher photo\IMG-20160815-WA0062.jpg"/>
          <p:cNvPicPr>
            <a:picLocks noChangeAspect="1" noChangeArrowheads="1"/>
          </p:cNvPicPr>
          <p:nvPr/>
        </p:nvPicPr>
        <p:blipFill>
          <a:blip r:embed="rId3"/>
          <a:srcRect/>
          <a:stretch>
            <a:fillRect/>
          </a:stretch>
        </p:blipFill>
        <p:spPr bwMode="auto">
          <a:xfrm>
            <a:off x="4191000" y="457200"/>
            <a:ext cx="4495800" cy="2924026"/>
          </a:xfrm>
          <a:prstGeom prst="rect">
            <a:avLst/>
          </a:prstGeom>
          <a:noFill/>
        </p:spPr>
      </p:pic>
      <p:pic>
        <p:nvPicPr>
          <p:cNvPr id="7" name="Picture 3" descr="D:\COMPANY\INDITRON ELECTRONICS\CATALOGUE\WEBSITE\boucher photo\IMG-20160815-WA0026.jpg"/>
          <p:cNvPicPr>
            <a:picLocks noChangeAspect="1" noChangeArrowheads="1"/>
          </p:cNvPicPr>
          <p:nvPr/>
        </p:nvPicPr>
        <p:blipFill>
          <a:blip r:embed="rId4" cstate="screen"/>
          <a:srcRect/>
          <a:stretch>
            <a:fillRect/>
          </a:stretch>
        </p:blipFill>
        <p:spPr bwMode="auto">
          <a:xfrm>
            <a:off x="3276600" y="3200400"/>
            <a:ext cx="5383530" cy="3124200"/>
          </a:xfrm>
          <a:prstGeom prst="rect">
            <a:avLst/>
          </a:prstGeom>
          <a:noFill/>
        </p:spPr>
      </p:pic>
      <p:pic>
        <p:nvPicPr>
          <p:cNvPr id="8" name="Picture 2" descr="D:\COMPANY\INDITRON ELECTRONICS\CATALOGUE\WEBSITE\boucher photo\IMG-20160815-WA0027.jpg"/>
          <p:cNvPicPr>
            <a:picLocks noChangeAspect="1" noChangeArrowheads="1"/>
          </p:cNvPicPr>
          <p:nvPr/>
        </p:nvPicPr>
        <p:blipFill>
          <a:blip r:embed="rId5" cstate="screen"/>
          <a:srcRect/>
          <a:stretch>
            <a:fillRect/>
          </a:stretch>
        </p:blipFill>
        <p:spPr bwMode="auto">
          <a:xfrm>
            <a:off x="381000" y="3200400"/>
            <a:ext cx="2895600" cy="3124200"/>
          </a:xfrm>
          <a:prstGeom prst="rect">
            <a:avLst/>
          </a:prstGeom>
          <a:noFill/>
        </p:spPr>
      </p:pic>
      <p:sp>
        <p:nvSpPr>
          <p:cNvPr id="9" name="Rectangle 8"/>
          <p:cNvSpPr/>
          <p:nvPr/>
        </p:nvSpPr>
        <p:spPr>
          <a:xfrm>
            <a:off x="0" y="1752600"/>
            <a:ext cx="7848600" cy="838200"/>
          </a:xfrm>
          <a:prstGeom prst="rect">
            <a:avLst/>
          </a:prstGeom>
          <a:solidFill>
            <a:srgbClr val="4F81B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atin typeface="Arial Rounded MT Bold" pitchFamily="34" charset="0"/>
              </a:rPr>
              <a:t>MECHANICAL TANK FABRICATION</a:t>
            </a:r>
            <a:endParaRPr lang="en-US" sz="3200" dirty="0">
              <a:latin typeface="Arial Rounded MT Bold" pitchFamily="34" charset="0"/>
            </a:endParaRPr>
          </a:p>
        </p:txBody>
      </p:sp>
      <p:sp>
        <p:nvSpPr>
          <p:cNvPr id="10"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11"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wheel spokes="3"/>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Server\soumya dip\COMPANY\INDITRON ELECTRONICS\CATALOGUE\WEBSITE\boucher photo\IMG-20180529-WA0010.jpg"/>
          <p:cNvPicPr>
            <a:picLocks noChangeAspect="1" noChangeArrowheads="1"/>
          </p:cNvPicPr>
          <p:nvPr/>
        </p:nvPicPr>
        <p:blipFill>
          <a:blip r:embed="rId2"/>
          <a:srcRect/>
          <a:stretch>
            <a:fillRect/>
          </a:stretch>
        </p:blipFill>
        <p:spPr bwMode="auto">
          <a:xfrm>
            <a:off x="5410200" y="1295400"/>
            <a:ext cx="6299200" cy="4648200"/>
          </a:xfrm>
          <a:prstGeom prst="rect">
            <a:avLst/>
          </a:prstGeom>
          <a:noFill/>
        </p:spPr>
      </p:pic>
      <p:pic>
        <p:nvPicPr>
          <p:cNvPr id="5122" name="Picture 2" descr="\\Server\soumya dip\COMPANY\INDITRON ELECTRONICS\CATALOGUE\WEBSITE\boucher photo\IMG-20180529-WA0007.jpg"/>
          <p:cNvPicPr>
            <a:picLocks noChangeAspect="1" noChangeArrowheads="1"/>
          </p:cNvPicPr>
          <p:nvPr/>
        </p:nvPicPr>
        <p:blipFill>
          <a:blip r:embed="rId3"/>
          <a:srcRect/>
          <a:stretch>
            <a:fillRect/>
          </a:stretch>
        </p:blipFill>
        <p:spPr bwMode="auto">
          <a:xfrm>
            <a:off x="-381000" y="1324428"/>
            <a:ext cx="5791200" cy="4619171"/>
          </a:xfrm>
          <a:prstGeom prst="rect">
            <a:avLst/>
          </a:prstGeom>
          <a:noFill/>
        </p:spPr>
      </p:pic>
      <p:sp>
        <p:nvSpPr>
          <p:cNvPr id="4"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5"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
        <p:nvSpPr>
          <p:cNvPr id="6" name="Rectangle 5"/>
          <p:cNvSpPr/>
          <p:nvPr/>
        </p:nvSpPr>
        <p:spPr>
          <a:xfrm>
            <a:off x="0" y="685800"/>
            <a:ext cx="9144000" cy="838200"/>
          </a:xfrm>
          <a:prstGeom prst="rect">
            <a:avLst/>
          </a:prstGeom>
          <a:solidFill>
            <a:srgbClr val="FFC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solidFill>
                  <a:srgbClr val="FF0000"/>
                </a:solidFill>
                <a:latin typeface="Arial Rounded MT Bold" pitchFamily="34" charset="0"/>
              </a:rPr>
              <a:t>MECHANICAL STRUCTURE WORK</a:t>
            </a:r>
            <a:endParaRPr lang="en-US" sz="3200" dirty="0">
              <a:solidFill>
                <a:srgbClr val="FF0000"/>
              </a:solidFill>
              <a:latin typeface="Arial Rounded MT Bold" pitchFamily="34" charset="0"/>
            </a:endParaRPr>
          </a:p>
        </p:txBody>
      </p:sp>
    </p:spTree>
  </p:cSld>
  <p:clrMapOvr>
    <a:masterClrMapping/>
  </p:clrMapOvr>
  <p:transition spd="slow">
    <p:split dir="in"/>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COMPANY\INDITRON ELECTRONICS\CATALOGUE\WEBSITE\boucher photo\IMG-20160106-WA0003.jpg"/>
          <p:cNvPicPr>
            <a:picLocks noChangeAspect="1" noChangeArrowheads="1"/>
          </p:cNvPicPr>
          <p:nvPr/>
        </p:nvPicPr>
        <p:blipFill>
          <a:blip r:embed="rId2" cstate="screen"/>
          <a:srcRect/>
          <a:stretch>
            <a:fillRect/>
          </a:stretch>
        </p:blipFill>
        <p:spPr bwMode="auto">
          <a:xfrm>
            <a:off x="304800" y="838200"/>
            <a:ext cx="2743200" cy="4876799"/>
          </a:xfrm>
          <a:prstGeom prst="rect">
            <a:avLst/>
          </a:prstGeom>
          <a:noFill/>
        </p:spPr>
      </p:pic>
      <p:sp>
        <p:nvSpPr>
          <p:cNvPr id="6" name="Title 1"/>
          <p:cNvSpPr>
            <a:spLocks noGrp="1"/>
          </p:cNvSpPr>
          <p:nvPr>
            <p:ph type="title"/>
          </p:nvPr>
        </p:nvSpPr>
        <p:spPr>
          <a:xfrm>
            <a:off x="457200" y="76200"/>
            <a:ext cx="8229600" cy="715962"/>
          </a:xfrm>
        </p:spPr>
        <p:txBody>
          <a:bodyPr>
            <a:noAutofit/>
          </a:bodyPr>
          <a:lstStyle/>
          <a:p>
            <a:r>
              <a:rPr lang="en-US" sz="2800" dirty="0" smtClean="0">
                <a:latin typeface="Times New Roman" pitchFamily="18" charset="0"/>
                <a:cs typeface="Times New Roman" pitchFamily="18" charset="0"/>
              </a:rPr>
              <a:t>PHOTOGRAPH OF EXUCUTED PROJECT</a:t>
            </a:r>
            <a:endParaRPr lang="en-US" sz="2800" dirty="0">
              <a:latin typeface="Times New Roman" pitchFamily="18" charset="0"/>
              <a:cs typeface="Times New Roman" pitchFamily="18" charset="0"/>
            </a:endParaRPr>
          </a:p>
        </p:txBody>
      </p:sp>
      <p:pic>
        <p:nvPicPr>
          <p:cNvPr id="5123" name="Picture 3" descr="D:\COMPANY\INDITRON ELECTRONICS\CATALOGUE\WEBSITE\boucher photo\IMG-20160106-WA0004.jpg"/>
          <p:cNvPicPr>
            <a:picLocks noChangeAspect="1" noChangeArrowheads="1"/>
          </p:cNvPicPr>
          <p:nvPr/>
        </p:nvPicPr>
        <p:blipFill>
          <a:blip r:embed="rId3" cstate="screen"/>
          <a:srcRect/>
          <a:stretch>
            <a:fillRect/>
          </a:stretch>
        </p:blipFill>
        <p:spPr bwMode="auto">
          <a:xfrm>
            <a:off x="3276600" y="838200"/>
            <a:ext cx="5554133" cy="3124200"/>
          </a:xfrm>
          <a:prstGeom prst="rect">
            <a:avLst/>
          </a:prstGeom>
          <a:noFill/>
        </p:spPr>
      </p:pic>
      <p:sp>
        <p:nvSpPr>
          <p:cNvPr id="8" name="Rectangle 7"/>
          <p:cNvSpPr/>
          <p:nvPr/>
        </p:nvSpPr>
        <p:spPr>
          <a:xfrm>
            <a:off x="3276600" y="4495800"/>
            <a:ext cx="58674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rPr>
              <a:t>ERECTION AT NTPC </a:t>
            </a:r>
            <a:r>
              <a:rPr lang="en-US" sz="3200" b="1" dirty="0" err="1" smtClean="0">
                <a:solidFill>
                  <a:schemeClr val="tx1"/>
                </a:solidFill>
              </a:rPr>
              <a:t>Allahadabad</a:t>
            </a:r>
            <a:r>
              <a:rPr lang="en-US" sz="3200" b="1" dirty="0" smtClean="0">
                <a:solidFill>
                  <a:schemeClr val="tx1"/>
                </a:solidFill>
              </a:rPr>
              <a:t> (</a:t>
            </a:r>
            <a:r>
              <a:rPr lang="en-US" sz="3200" b="1" dirty="0" err="1" smtClean="0">
                <a:solidFill>
                  <a:schemeClr val="tx1"/>
                </a:solidFill>
              </a:rPr>
              <a:t>Meja</a:t>
            </a:r>
            <a:r>
              <a:rPr lang="en-US" sz="3200" b="1" dirty="0" smtClean="0">
                <a:solidFill>
                  <a:schemeClr val="tx1"/>
                </a:solidFill>
              </a:rPr>
              <a:t> </a:t>
            </a:r>
            <a:r>
              <a:rPr lang="en-US" sz="3200" b="1" dirty="0" err="1" smtClean="0">
                <a:solidFill>
                  <a:schemeClr val="tx1"/>
                </a:solidFill>
              </a:rPr>
              <a:t>Urja</a:t>
            </a:r>
            <a:r>
              <a:rPr lang="en-US" sz="3200" b="1" dirty="0" smtClean="0">
                <a:solidFill>
                  <a:schemeClr val="tx1"/>
                </a:solidFill>
              </a:rPr>
              <a:t> Nigam) </a:t>
            </a:r>
            <a:endParaRPr lang="en-US" sz="3200" b="1" dirty="0">
              <a:solidFill>
                <a:schemeClr val="tx1"/>
              </a:solidFill>
            </a:endParaRPr>
          </a:p>
        </p:txBody>
      </p:sp>
      <p:sp>
        <p:nvSpPr>
          <p:cNvPr id="7"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9"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zo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COMPANY\INDITRON ELECTRONICS\CATALOGUE\WEBSITE\boucher photo\IMG-20160106-WA0004.jpg"/>
          <p:cNvPicPr>
            <a:picLocks noChangeAspect="1" noChangeArrowheads="1"/>
          </p:cNvPicPr>
          <p:nvPr/>
        </p:nvPicPr>
        <p:blipFill>
          <a:blip r:embed="rId2" cstate="screen"/>
          <a:srcRect/>
          <a:stretch>
            <a:fillRect/>
          </a:stretch>
        </p:blipFill>
        <p:spPr bwMode="auto">
          <a:xfrm>
            <a:off x="821267" y="533400"/>
            <a:ext cx="5655733" cy="3181350"/>
          </a:xfrm>
          <a:prstGeom prst="rect">
            <a:avLst/>
          </a:prstGeom>
          <a:noFill/>
        </p:spPr>
      </p:pic>
      <p:sp>
        <p:nvSpPr>
          <p:cNvPr id="6" name="Rectangle 5"/>
          <p:cNvSpPr/>
          <p:nvPr/>
        </p:nvSpPr>
        <p:spPr>
          <a:xfrm>
            <a:off x="152400" y="0"/>
            <a:ext cx="5334000" cy="501718"/>
          </a:xfrm>
          <a:prstGeom prst="rect">
            <a:avLst/>
          </a:prstGeom>
          <a:solidFill>
            <a:schemeClr val="accent6">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Times New Roman" pitchFamily="18" charset="0"/>
                <a:cs typeface="Times New Roman" pitchFamily="18" charset="0"/>
              </a:rPr>
              <a:t>CABLE  TRAY WITH CABLE LAYING</a:t>
            </a:r>
            <a:endParaRPr lang="en-US" sz="2400" dirty="0">
              <a:solidFill>
                <a:schemeClr val="tx1"/>
              </a:solidFill>
              <a:latin typeface="Times New Roman" pitchFamily="18" charset="0"/>
              <a:cs typeface="Times New Roman" pitchFamily="18" charset="0"/>
            </a:endParaRPr>
          </a:p>
        </p:txBody>
      </p:sp>
      <p:pic>
        <p:nvPicPr>
          <p:cNvPr id="8" name="Picture 2" descr="D:\COMPANY\INDITRON ELECTRONICS\CATALOGUE\WEBSITE\boucher photo\IMG-20160106-WA0003.jpg"/>
          <p:cNvPicPr>
            <a:picLocks noChangeAspect="1" noChangeArrowheads="1"/>
          </p:cNvPicPr>
          <p:nvPr/>
        </p:nvPicPr>
        <p:blipFill>
          <a:blip r:embed="rId3" cstate="screen"/>
          <a:srcRect/>
          <a:stretch>
            <a:fillRect/>
          </a:stretch>
        </p:blipFill>
        <p:spPr bwMode="auto">
          <a:xfrm>
            <a:off x="76200" y="533401"/>
            <a:ext cx="2526149" cy="5105400"/>
          </a:xfrm>
          <a:prstGeom prst="rect">
            <a:avLst/>
          </a:prstGeom>
          <a:noFill/>
        </p:spPr>
      </p:pic>
      <p:pic>
        <p:nvPicPr>
          <p:cNvPr id="9" name="Picture 3" descr="D:\COMPANY\INDITRON ELECTRONICS\CATALOGUE\WEBSITE\boucher photo\IMG-20160106-WA0017.jpg"/>
          <p:cNvPicPr>
            <a:picLocks noChangeAspect="1" noChangeArrowheads="1"/>
          </p:cNvPicPr>
          <p:nvPr/>
        </p:nvPicPr>
        <p:blipFill>
          <a:blip r:embed="rId4" cstate="screen"/>
          <a:srcRect/>
          <a:stretch>
            <a:fillRect/>
          </a:stretch>
        </p:blipFill>
        <p:spPr bwMode="auto">
          <a:xfrm>
            <a:off x="5943600" y="533400"/>
            <a:ext cx="3018711" cy="5334000"/>
          </a:xfrm>
          <a:prstGeom prst="rect">
            <a:avLst/>
          </a:prstGeom>
          <a:noFill/>
        </p:spPr>
      </p:pic>
      <p:sp>
        <p:nvSpPr>
          <p:cNvPr id="7"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10"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split dir="in"/>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smtClean="0"/>
              <a:t>© INDITRON ENTERPRISES, All rights reserved</a:t>
            </a:r>
            <a:endParaRPr lang="en-US"/>
          </a:p>
        </p:txBody>
      </p:sp>
      <p:pic>
        <p:nvPicPr>
          <p:cNvPr id="7" name="Picture 3" descr="D:\COMPANY\INDITRON ELECTRONICS\CATALOGUE\WEBSITE\boucher photo\IMG-20160815-WA0009.jpg"/>
          <p:cNvPicPr>
            <a:picLocks noChangeAspect="1" noChangeArrowheads="1"/>
          </p:cNvPicPr>
          <p:nvPr/>
        </p:nvPicPr>
        <p:blipFill>
          <a:blip r:embed="rId2"/>
          <a:srcRect/>
          <a:stretch>
            <a:fillRect/>
          </a:stretch>
        </p:blipFill>
        <p:spPr bwMode="auto">
          <a:xfrm>
            <a:off x="1905000" y="0"/>
            <a:ext cx="12192000" cy="6858000"/>
          </a:xfrm>
          <a:prstGeom prst="rect">
            <a:avLst/>
          </a:prstGeom>
          <a:noFill/>
        </p:spPr>
      </p:pic>
      <p:pic>
        <p:nvPicPr>
          <p:cNvPr id="5" name="Picture 2" descr="D:\COMPANY\INDITRON ELECTRONICS\CATALOGUE\WEBSITE\boucher photo\IMG-20160815-WA0011.jpg"/>
          <p:cNvPicPr>
            <a:picLocks noChangeAspect="1" noChangeArrowheads="1"/>
          </p:cNvPicPr>
          <p:nvPr/>
        </p:nvPicPr>
        <p:blipFill>
          <a:blip r:embed="rId3" cstate="screen"/>
          <a:srcRect/>
          <a:stretch>
            <a:fillRect/>
          </a:stretch>
        </p:blipFill>
        <p:spPr bwMode="auto">
          <a:xfrm>
            <a:off x="0" y="0"/>
            <a:ext cx="3857625" cy="6858000"/>
          </a:xfrm>
          <a:prstGeom prst="rect">
            <a:avLst/>
          </a:prstGeom>
          <a:noFill/>
        </p:spPr>
      </p:pic>
      <p:sp>
        <p:nvSpPr>
          <p:cNvPr id="6" name="Rectangle 5"/>
          <p:cNvSpPr/>
          <p:nvPr/>
        </p:nvSpPr>
        <p:spPr>
          <a:xfrm>
            <a:off x="-457200" y="3962400"/>
            <a:ext cx="8610600" cy="838200"/>
          </a:xfrm>
          <a:prstGeom prst="rect">
            <a:avLst/>
          </a:prstGeom>
          <a:solidFill>
            <a:srgbClr val="00823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Times New Roman" pitchFamily="18" charset="0"/>
                <a:cs typeface="Times New Roman" pitchFamily="18" charset="0"/>
              </a:rPr>
              <a:t>INSTRUMENTATION ERECTION WORK</a:t>
            </a:r>
            <a:endParaRPr lang="en-US" sz="2400" dirty="0">
              <a:solidFill>
                <a:schemeClr val="tx1"/>
              </a:solidFill>
              <a:latin typeface="Times New Roman" pitchFamily="18" charset="0"/>
              <a:cs typeface="Times New Roman" pitchFamily="18" charset="0"/>
            </a:endParaRPr>
          </a:p>
        </p:txBody>
      </p:sp>
    </p:spTree>
  </p:cSld>
  <p:clrMapOvr>
    <a:masterClrMapping/>
  </p:clrMapOvr>
  <p:transition spd="slow">
    <p:pull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COMPANY\INDITRON ELECTRONICS\CATALOGUE\WEBSITE\boucher photo\IMG-20160815-WA0037.jpg"/>
          <p:cNvPicPr>
            <a:picLocks noChangeAspect="1" noChangeArrowheads="1"/>
          </p:cNvPicPr>
          <p:nvPr/>
        </p:nvPicPr>
        <p:blipFill>
          <a:blip r:embed="rId2" cstate="screen"/>
          <a:srcRect/>
          <a:stretch>
            <a:fillRect/>
          </a:stretch>
        </p:blipFill>
        <p:spPr bwMode="auto">
          <a:xfrm>
            <a:off x="-533400" y="1762125"/>
            <a:ext cx="5943600" cy="3343275"/>
          </a:xfrm>
          <a:prstGeom prst="rect">
            <a:avLst/>
          </a:prstGeom>
          <a:noFill/>
        </p:spPr>
      </p:pic>
      <p:pic>
        <p:nvPicPr>
          <p:cNvPr id="6" name="Picture 4" descr="D:\COMPANY\INDITRON ELECTRONICS\CATALOGUE\WEBSITE\boucher photo\IMG-20160815-WA0039.jpg"/>
          <p:cNvPicPr>
            <a:picLocks noChangeAspect="1" noChangeArrowheads="1"/>
          </p:cNvPicPr>
          <p:nvPr/>
        </p:nvPicPr>
        <p:blipFill>
          <a:blip r:embed="rId3" cstate="screen"/>
          <a:srcRect/>
          <a:stretch>
            <a:fillRect/>
          </a:stretch>
        </p:blipFill>
        <p:spPr bwMode="auto">
          <a:xfrm>
            <a:off x="4191000" y="1752601"/>
            <a:ext cx="5410200" cy="3352800"/>
          </a:xfrm>
          <a:prstGeom prst="rect">
            <a:avLst/>
          </a:prstGeom>
          <a:noFill/>
        </p:spPr>
      </p:pic>
      <p:sp>
        <p:nvSpPr>
          <p:cNvPr id="7" name="Rounded Rectangle 6"/>
          <p:cNvSpPr/>
          <p:nvPr/>
        </p:nvSpPr>
        <p:spPr>
          <a:xfrm>
            <a:off x="990600" y="762000"/>
            <a:ext cx="71628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Times New Roman" pitchFamily="18" charset="0"/>
                <a:cs typeface="Times New Roman" pitchFamily="18" charset="0"/>
              </a:rPr>
              <a:t>33 kV HT TRANSFORMER, VCB, CT, PT ERECTION WORK</a:t>
            </a:r>
            <a:endParaRPr lang="en-US" b="1" dirty="0">
              <a:solidFill>
                <a:schemeClr val="tx1"/>
              </a:solidFill>
              <a:latin typeface="Times New Roman" pitchFamily="18" charset="0"/>
              <a:cs typeface="Times New Roman" pitchFamily="18" charset="0"/>
            </a:endParaRPr>
          </a:p>
        </p:txBody>
      </p:sp>
      <p:sp>
        <p:nvSpPr>
          <p:cNvPr id="8"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9"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
        <p:nvSpPr>
          <p:cNvPr id="10" name="TextBox 9"/>
          <p:cNvSpPr txBox="1"/>
          <p:nvPr/>
        </p:nvSpPr>
        <p:spPr>
          <a:xfrm>
            <a:off x="4572000" y="5181600"/>
            <a:ext cx="4267200" cy="1323439"/>
          </a:xfrm>
          <a:prstGeom prst="rect">
            <a:avLst/>
          </a:prstGeom>
          <a:noFill/>
        </p:spPr>
        <p:txBody>
          <a:bodyPr wrap="square" rtlCol="0">
            <a:spAutoFit/>
          </a:bodyPr>
          <a:lstStyle/>
          <a:p>
            <a:pPr algn="r"/>
            <a:r>
              <a:rPr lang="en-US" sz="2000" b="1" dirty="0" smtClean="0"/>
              <a:t>PROJECT LOCATION: </a:t>
            </a:r>
          </a:p>
          <a:p>
            <a:pPr algn="r"/>
            <a:endParaRPr lang="en-US" sz="2000" b="1" dirty="0" smtClean="0"/>
          </a:p>
          <a:p>
            <a:pPr algn="r"/>
            <a:r>
              <a:rPr lang="en-US" sz="2000" b="1" dirty="0" smtClean="0"/>
              <a:t>NAVIN FLUORINE INTERNATIONAL LIMITED, DEWAS</a:t>
            </a:r>
            <a:endParaRPr lang="en-US" sz="2000" b="1" dirty="0"/>
          </a:p>
        </p:txBody>
      </p:sp>
    </p:spTree>
  </p:cSld>
  <p:clrMapOvr>
    <a:masterClrMapping/>
  </p:clrMapOvr>
  <p:transition spd="slow">
    <p:spli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Server\soumya dip\COMPANY\INDITRON ELECTRONICS\CATALOGUE\WEBSITE\boucher photo\IMG-20180525-WA0019.jpg"/>
          <p:cNvPicPr>
            <a:picLocks noChangeAspect="1" noChangeArrowheads="1"/>
          </p:cNvPicPr>
          <p:nvPr/>
        </p:nvPicPr>
        <p:blipFill>
          <a:blip r:embed="rId2" cstate="screen"/>
          <a:srcRect/>
          <a:stretch>
            <a:fillRect/>
          </a:stretch>
        </p:blipFill>
        <p:spPr bwMode="auto">
          <a:xfrm>
            <a:off x="-76200" y="609600"/>
            <a:ext cx="5334000" cy="40005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6147" name="Picture 3" descr="\\Server\soumya dip\COMPANY\INDITRON ELECTRONICS\CATALOGUE\WEBSITE\boucher photo\IMG-20180525-WA0034.jpg"/>
          <p:cNvPicPr>
            <a:picLocks noChangeAspect="1" noChangeArrowheads="1"/>
          </p:cNvPicPr>
          <p:nvPr/>
        </p:nvPicPr>
        <p:blipFill>
          <a:blip r:embed="rId3" cstate="screen"/>
          <a:srcRect/>
          <a:stretch>
            <a:fillRect/>
          </a:stretch>
        </p:blipFill>
        <p:spPr bwMode="auto">
          <a:xfrm>
            <a:off x="4495800" y="1981200"/>
            <a:ext cx="5486400" cy="4114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p:cNvSpPr txBox="1"/>
          <p:nvPr/>
        </p:nvSpPr>
        <p:spPr>
          <a:xfrm>
            <a:off x="1143000" y="457200"/>
            <a:ext cx="8001000" cy="830997"/>
          </a:xfrm>
          <a:prstGeom prst="rect">
            <a:avLst/>
          </a:prstGeom>
          <a:noFill/>
        </p:spPr>
        <p:txBody>
          <a:bodyPr wrap="square" rtlCol="0">
            <a:spAutoFit/>
          </a:bodyPr>
          <a:lstStyle/>
          <a:p>
            <a:pPr algn="r"/>
            <a:r>
              <a:rPr lang="en-US" sz="24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SUBSTATION  </a:t>
            </a:r>
          </a:p>
          <a:p>
            <a:pPr algn="r"/>
            <a:r>
              <a:rPr lang="en-US" sz="24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&amp; TRANSFORMER  WORK</a:t>
            </a:r>
            <a:endParaRPr lang="en-US" sz="24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TextBox 4"/>
          <p:cNvSpPr txBox="1"/>
          <p:nvPr/>
        </p:nvSpPr>
        <p:spPr>
          <a:xfrm>
            <a:off x="228600" y="4953000"/>
            <a:ext cx="4267200" cy="1323439"/>
          </a:xfrm>
          <a:prstGeom prst="rect">
            <a:avLst/>
          </a:prstGeom>
          <a:noFill/>
        </p:spPr>
        <p:txBody>
          <a:bodyPr wrap="square" rtlCol="0">
            <a:spAutoFit/>
          </a:bodyPr>
          <a:lstStyle/>
          <a:p>
            <a:r>
              <a:rPr lang="en-US" sz="2000" b="1" dirty="0" smtClean="0"/>
              <a:t>PROJECT LOCATION: </a:t>
            </a:r>
          </a:p>
          <a:p>
            <a:endParaRPr lang="en-US" sz="2000" b="1" dirty="0" smtClean="0"/>
          </a:p>
          <a:p>
            <a:r>
              <a:rPr lang="en-US" sz="2000" b="1" dirty="0" smtClean="0"/>
              <a:t>WATER &amp; EFFUELENT TREATMENT IC FOR  SIMROL INDORE</a:t>
            </a:r>
            <a:endParaRPr lang="en-US" sz="2000" b="1" dirty="0"/>
          </a:p>
        </p:txBody>
      </p:sp>
      <p:sp>
        <p:nvSpPr>
          <p:cNvPr id="6"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7"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5" name="Picture 2" descr="D:\COMPANY\INDITRON ELECTRONICS\CATALOGUE\WEBSITE\boucher photo\IMG-20160815-WA0054.jpg"/>
          <p:cNvPicPr>
            <a:picLocks noChangeAspect="1" noChangeArrowheads="1"/>
          </p:cNvPicPr>
          <p:nvPr/>
        </p:nvPicPr>
        <p:blipFill>
          <a:blip r:embed="rId2"/>
          <a:srcRect/>
          <a:stretch>
            <a:fillRect/>
          </a:stretch>
        </p:blipFill>
        <p:spPr bwMode="auto">
          <a:xfrm>
            <a:off x="-76200" y="565011"/>
            <a:ext cx="9982200" cy="5607189"/>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3124200" y="1295400"/>
            <a:ext cx="6934200" cy="838200"/>
          </a:xfrm>
          <a:prstGeom prst="rect">
            <a:avLst/>
          </a:prstGeom>
          <a:solidFill>
            <a:srgbClr val="4F81B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latin typeface="Adobe Garamond Pro Bold" pitchFamily="18" charset="0"/>
              </a:rPr>
              <a:t>PLANT ERECTION</a:t>
            </a:r>
            <a:endParaRPr lang="en-US" sz="4000" dirty="0">
              <a:latin typeface="Adobe Garamond Pro Bold" pitchFamily="18" charset="0"/>
            </a:endParaRPr>
          </a:p>
        </p:txBody>
      </p:sp>
      <p:sp>
        <p:nvSpPr>
          <p:cNvPr id="7"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8"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descr="C:\Users\PC2\Downloads\LOGO\pct_431747_001.jpg"/>
          <p:cNvPicPr>
            <a:picLocks noChangeAspect="1" noChangeArrowheads="1"/>
          </p:cNvPicPr>
          <p:nvPr/>
        </p:nvPicPr>
        <p:blipFill>
          <a:blip r:embed="rId2" cstate="screen">
            <a:lum bright="20000"/>
          </a:blip>
          <a:srcRect/>
          <a:stretch>
            <a:fillRect/>
          </a:stretch>
        </p:blipFill>
        <p:spPr bwMode="auto">
          <a:xfrm>
            <a:off x="0" y="0"/>
            <a:ext cx="9144000" cy="6858000"/>
          </a:xfrm>
          <a:prstGeom prst="rect">
            <a:avLst/>
          </a:prstGeom>
          <a:noFill/>
        </p:spPr>
      </p:pic>
      <p:sp>
        <p:nvSpPr>
          <p:cNvPr id="2" name="Footer Placeholder 1"/>
          <p:cNvSpPr>
            <a:spLocks noGrp="1"/>
          </p:cNvSpPr>
          <p:nvPr>
            <p:ph type="ftr" sz="quarter" idx="11"/>
          </p:nvPr>
        </p:nvSpPr>
        <p:spPr/>
        <p:txBody>
          <a:bodyPr/>
          <a:lstStyle/>
          <a:p>
            <a:r>
              <a:rPr lang="en-US" smtClean="0"/>
              <a:t>Copyright @2014, CHITRANSH ELECTRICALS</a:t>
            </a:r>
            <a:endParaRPr lang="en-US"/>
          </a:p>
        </p:txBody>
      </p:sp>
      <p:sp>
        <p:nvSpPr>
          <p:cNvPr id="4" name="TextBox 3"/>
          <p:cNvSpPr txBox="1"/>
          <p:nvPr/>
        </p:nvSpPr>
        <p:spPr>
          <a:xfrm>
            <a:off x="1600200" y="663714"/>
            <a:ext cx="7543800" cy="646331"/>
          </a:xfrm>
          <a:prstGeom prst="rect">
            <a:avLst/>
          </a:prstGeom>
          <a:noFill/>
        </p:spPr>
        <p:txBody>
          <a:bodyPr wrap="square" rtlCol="0">
            <a:spAutoFit/>
          </a:bodyPr>
          <a:lstStyle/>
          <a:p>
            <a:r>
              <a:rPr lang="en-US" sz="3600" dirty="0" smtClean="0">
                <a:latin typeface="Cooper Black" pitchFamily="18" charset="0"/>
              </a:rPr>
              <a:t>OPERATION &amp; MAINTENANCE</a:t>
            </a:r>
            <a:endParaRPr lang="en-US" sz="3600" dirty="0">
              <a:latin typeface="Cooper Black" pitchFamily="18" charset="0"/>
            </a:endParaRPr>
          </a:p>
        </p:txBody>
      </p:sp>
      <p:sp>
        <p:nvSpPr>
          <p:cNvPr id="5" name="TextBox 4"/>
          <p:cNvSpPr txBox="1"/>
          <p:nvPr/>
        </p:nvSpPr>
        <p:spPr>
          <a:xfrm>
            <a:off x="609600" y="2133600"/>
            <a:ext cx="8001000" cy="3785652"/>
          </a:xfrm>
          <a:prstGeom prst="rect">
            <a:avLst/>
          </a:prstGeom>
          <a:noFill/>
        </p:spPr>
        <p:txBody>
          <a:bodyPr wrap="square" rtlCol="0">
            <a:spAutoFit/>
          </a:bodyPr>
          <a:lstStyle/>
          <a:p>
            <a:r>
              <a:rPr lang="en-US" sz="2400" dirty="0" smtClean="0">
                <a:solidFill>
                  <a:srgbClr val="C00000"/>
                </a:solidFill>
                <a:latin typeface="Britannic Bold" pitchFamily="34" charset="0"/>
              </a:rPr>
              <a:t>Thorough process knowledge of</a:t>
            </a:r>
          </a:p>
          <a:p>
            <a:endParaRPr lang="en-US" sz="2400" dirty="0" smtClean="0">
              <a:solidFill>
                <a:srgbClr val="C00000"/>
              </a:solidFill>
              <a:latin typeface="Britannic Bold" pitchFamily="34" charset="0"/>
            </a:endParaRPr>
          </a:p>
          <a:p>
            <a:pPr marL="1371600" lvl="2" indent="-457200">
              <a:buFont typeface="+mj-lt"/>
              <a:buAutoNum type="arabicPeriod"/>
            </a:pPr>
            <a:r>
              <a:rPr lang="en-US" sz="2400" dirty="0" smtClean="0">
                <a:solidFill>
                  <a:srgbClr val="C00000"/>
                </a:solidFill>
                <a:latin typeface="Britannic Bold" pitchFamily="34" charset="0"/>
              </a:rPr>
              <a:t>Raw water pre-treatment.</a:t>
            </a:r>
          </a:p>
          <a:p>
            <a:pPr marL="1371600" lvl="2" indent="-457200">
              <a:buFont typeface="+mj-lt"/>
              <a:buAutoNum type="arabicPeriod"/>
            </a:pPr>
            <a:r>
              <a:rPr lang="en-US" sz="2400" dirty="0" smtClean="0">
                <a:solidFill>
                  <a:srgbClr val="C00000"/>
                </a:solidFill>
                <a:latin typeface="Britannic Bold" pitchFamily="34" charset="0"/>
              </a:rPr>
              <a:t>De - Mineralization systems.</a:t>
            </a:r>
          </a:p>
          <a:p>
            <a:pPr marL="1371600" lvl="2" indent="-457200">
              <a:buFont typeface="+mj-lt"/>
              <a:buAutoNum type="arabicPeriod"/>
            </a:pPr>
            <a:r>
              <a:rPr lang="en-US" sz="2400" dirty="0" smtClean="0">
                <a:solidFill>
                  <a:srgbClr val="C00000"/>
                </a:solidFill>
                <a:latin typeface="Britannic Bold" pitchFamily="34" charset="0"/>
              </a:rPr>
              <a:t>Reverse Osmosis plants.</a:t>
            </a:r>
          </a:p>
          <a:p>
            <a:pPr marL="1371600" lvl="2" indent="-457200">
              <a:buFont typeface="+mj-lt"/>
              <a:buAutoNum type="arabicPeriod"/>
            </a:pPr>
            <a:r>
              <a:rPr lang="en-US" sz="2400" dirty="0" smtClean="0">
                <a:solidFill>
                  <a:srgbClr val="C00000"/>
                </a:solidFill>
                <a:latin typeface="Britannic Bold" pitchFamily="34" charset="0"/>
              </a:rPr>
              <a:t>Effluent treatment plants.</a:t>
            </a:r>
          </a:p>
          <a:p>
            <a:pPr marL="1371600" lvl="2" indent="-457200">
              <a:buFont typeface="+mj-lt"/>
              <a:buAutoNum type="arabicPeriod"/>
            </a:pPr>
            <a:r>
              <a:rPr lang="en-US" sz="2400" dirty="0" smtClean="0">
                <a:solidFill>
                  <a:srgbClr val="C00000"/>
                </a:solidFill>
                <a:latin typeface="Britannic Bold" pitchFamily="34" charset="0"/>
              </a:rPr>
              <a:t>Sewage treatment plants.</a:t>
            </a:r>
          </a:p>
          <a:p>
            <a:pPr marL="1371600" lvl="2" indent="-457200">
              <a:buFont typeface="+mj-lt"/>
              <a:buAutoNum type="arabicPeriod"/>
            </a:pPr>
            <a:r>
              <a:rPr lang="en-US" sz="2400" dirty="0" smtClean="0">
                <a:solidFill>
                  <a:srgbClr val="C00000"/>
                </a:solidFill>
                <a:latin typeface="Britannic Bold" pitchFamily="34" charset="0"/>
              </a:rPr>
              <a:t>Cooling Towers.</a:t>
            </a:r>
          </a:p>
          <a:p>
            <a:pPr marL="1371600" lvl="2" indent="-457200">
              <a:buFont typeface="+mj-lt"/>
              <a:buAutoNum type="arabicPeriod"/>
            </a:pPr>
            <a:r>
              <a:rPr lang="en-US" sz="2400" dirty="0" smtClean="0">
                <a:solidFill>
                  <a:srgbClr val="C00000"/>
                </a:solidFill>
                <a:latin typeface="Britannic Bold" pitchFamily="34" charset="0"/>
              </a:rPr>
              <a:t>Pump House.</a:t>
            </a:r>
          </a:p>
          <a:p>
            <a:pPr marL="1371600" lvl="2" indent="-457200">
              <a:buFont typeface="+mj-lt"/>
              <a:buAutoNum type="arabicPeriod"/>
            </a:pPr>
            <a:r>
              <a:rPr lang="en-US" sz="2400" dirty="0" smtClean="0">
                <a:solidFill>
                  <a:srgbClr val="C00000"/>
                </a:solidFill>
                <a:latin typeface="Britannic Bold" pitchFamily="34" charset="0"/>
              </a:rPr>
              <a:t>Chemical dosing systems etc.</a:t>
            </a:r>
          </a:p>
        </p:txBody>
      </p:sp>
      <p:pic>
        <p:nvPicPr>
          <p:cNvPr id="10242" name="Picture 2" descr="\\Server\soumya dip\COMPANY\LOGO\5.png"/>
          <p:cNvPicPr>
            <a:picLocks noChangeAspect="1" noChangeArrowheads="1"/>
          </p:cNvPicPr>
          <p:nvPr/>
        </p:nvPicPr>
        <p:blipFill>
          <a:blip r:embed="rId3" cstate="screen"/>
          <a:srcRect/>
          <a:stretch>
            <a:fillRect/>
          </a:stretch>
        </p:blipFill>
        <p:spPr bwMode="auto">
          <a:xfrm>
            <a:off x="0" y="304800"/>
            <a:ext cx="1676400" cy="1643529"/>
          </a:xfrm>
          <a:prstGeom prst="rect">
            <a:avLst/>
          </a:prstGeom>
          <a:noFill/>
        </p:spPr>
      </p:pic>
    </p:spTree>
  </p:cSld>
  <p:clrMapOvr>
    <a:masterClrMapping/>
  </p:clrMapOvr>
  <p:transition spd="slow">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PC2\Downloads\LOGO\1+200610.jpg"/>
          <p:cNvPicPr>
            <a:picLocks noChangeAspect="1" noChangeArrowheads="1"/>
          </p:cNvPicPr>
          <p:nvPr/>
        </p:nvPicPr>
        <p:blipFill>
          <a:blip r:embed="rId2" cstate="screen">
            <a:lum bright="30000"/>
          </a:blip>
          <a:srcRect/>
          <a:stretch>
            <a:fillRect/>
          </a:stretch>
        </p:blipFill>
        <p:spPr bwMode="auto">
          <a:xfrm>
            <a:off x="0" y="1177408"/>
            <a:ext cx="9144000" cy="4872037"/>
          </a:xfrm>
          <a:prstGeom prst="rect">
            <a:avLst/>
          </a:prstGeom>
          <a:noFill/>
        </p:spPr>
      </p:pic>
      <p:sp>
        <p:nvSpPr>
          <p:cNvPr id="3" name="TextBox 2"/>
          <p:cNvSpPr txBox="1"/>
          <p:nvPr/>
        </p:nvSpPr>
        <p:spPr>
          <a:xfrm>
            <a:off x="609600" y="533400"/>
            <a:ext cx="7162800" cy="646331"/>
          </a:xfrm>
          <a:prstGeom prst="rect">
            <a:avLst/>
          </a:prstGeom>
          <a:noFill/>
        </p:spPr>
        <p:txBody>
          <a:bodyPr wrap="square" rtlCol="0">
            <a:spAutoFit/>
          </a:bodyPr>
          <a:lstStyle/>
          <a:p>
            <a:r>
              <a:rPr lang="en-US" sz="3600" dirty="0" smtClean="0">
                <a:latin typeface="Arial Black" pitchFamily="34" charset="0"/>
              </a:rPr>
              <a:t>O&amp;M WORK</a:t>
            </a:r>
            <a:endParaRPr lang="en-US" sz="3600" dirty="0">
              <a:latin typeface="Arial Black" pitchFamily="34" charset="0"/>
            </a:endParaRPr>
          </a:p>
        </p:txBody>
      </p:sp>
      <p:sp>
        <p:nvSpPr>
          <p:cNvPr id="4" name="TextBox 3"/>
          <p:cNvSpPr txBox="1"/>
          <p:nvPr/>
        </p:nvSpPr>
        <p:spPr>
          <a:xfrm>
            <a:off x="457200" y="1371600"/>
            <a:ext cx="8686800" cy="4893647"/>
          </a:xfrm>
          <a:prstGeom prst="rect">
            <a:avLst/>
          </a:prstGeom>
          <a:noFill/>
        </p:spPr>
        <p:txBody>
          <a:bodyPr wrap="square" rtlCol="0">
            <a:spAutoFit/>
          </a:bodyPr>
          <a:lstStyle/>
          <a:p>
            <a:pPr marL="457200" indent="-457200">
              <a:buFont typeface="+mj-lt"/>
              <a:buAutoNum type="arabicPeriod"/>
            </a:pPr>
            <a:r>
              <a:rPr lang="en-US" sz="2400" b="1" dirty="0" smtClean="0">
                <a:latin typeface="Times New Roman" pitchFamily="18" charset="0"/>
                <a:cs typeface="Times New Roman" pitchFamily="18" charset="0"/>
              </a:rPr>
              <a:t>Operation &amp; Maintenance of 3000 M</a:t>
            </a:r>
            <a:r>
              <a:rPr lang="en-US" sz="2400" b="1" baseline="30000" dirty="0" smtClean="0">
                <a:latin typeface="Times New Roman" pitchFamily="18" charset="0"/>
                <a:cs typeface="Times New Roman" pitchFamily="18" charset="0"/>
              </a:rPr>
              <a:t>3</a:t>
            </a:r>
            <a:r>
              <a:rPr lang="en-US" sz="2400" b="1" dirty="0" smtClean="0">
                <a:latin typeface="Times New Roman" pitchFamily="18" charset="0"/>
                <a:cs typeface="Times New Roman" pitchFamily="18" charset="0"/>
              </a:rPr>
              <a:t> RWTP at BORL, BINA Refinery.</a:t>
            </a:r>
          </a:p>
          <a:p>
            <a:pPr marL="457200" indent="-457200">
              <a:buFont typeface="+mj-lt"/>
              <a:buAutoNum type="arabicPeriod"/>
            </a:pPr>
            <a:r>
              <a:rPr lang="en-US" sz="2400" b="1" dirty="0" smtClean="0">
                <a:latin typeface="Times New Roman" pitchFamily="18" charset="0"/>
                <a:cs typeface="Times New Roman" pitchFamily="18" charset="0"/>
              </a:rPr>
              <a:t>Operation of 3000M</a:t>
            </a:r>
            <a:r>
              <a:rPr lang="en-US" sz="2400" b="1" baseline="30000" dirty="0" smtClean="0">
                <a:latin typeface="Times New Roman" pitchFamily="18" charset="0"/>
                <a:cs typeface="Times New Roman" pitchFamily="18" charset="0"/>
              </a:rPr>
              <a:t>3</a:t>
            </a:r>
            <a:r>
              <a:rPr lang="en-US" sz="2400" b="1" dirty="0" smtClean="0">
                <a:latin typeface="Times New Roman" pitchFamily="18" charset="0"/>
                <a:cs typeface="Times New Roman" pitchFamily="18" charset="0"/>
              </a:rPr>
              <a:t> Cooling Tower at BORL, BINA refinery.</a:t>
            </a:r>
          </a:p>
          <a:p>
            <a:pPr marL="457200" indent="-457200">
              <a:buFont typeface="+mj-lt"/>
              <a:buAutoNum type="arabicPeriod"/>
            </a:pPr>
            <a:r>
              <a:rPr lang="en-US" sz="2400" b="1" dirty="0" smtClean="0">
                <a:latin typeface="Times New Roman" pitchFamily="18" charset="0"/>
                <a:cs typeface="Times New Roman" pitchFamily="18" charset="0"/>
              </a:rPr>
              <a:t>Operation of Fire water Pump house at BORL, BINA refinery.</a:t>
            </a:r>
          </a:p>
          <a:p>
            <a:pPr marL="457200" indent="-457200">
              <a:buFont typeface="+mj-lt"/>
              <a:buAutoNum type="arabicPeriod"/>
            </a:pPr>
            <a:r>
              <a:rPr lang="en-US" sz="2400" b="1" dirty="0" smtClean="0">
                <a:latin typeface="Times New Roman" pitchFamily="18" charset="0"/>
                <a:cs typeface="Times New Roman" pitchFamily="18" charset="0"/>
              </a:rPr>
              <a:t>Operation of 4 MW Emergency Diesel Generator Set at BORL, BINA refinery.</a:t>
            </a:r>
          </a:p>
          <a:p>
            <a:pPr marL="457200" indent="-457200">
              <a:buFont typeface="+mj-lt"/>
              <a:buAutoNum type="arabicPeriod"/>
            </a:pPr>
            <a:r>
              <a:rPr lang="en-US" sz="2400" b="1" dirty="0" smtClean="0">
                <a:latin typeface="Times New Roman" pitchFamily="18" charset="0"/>
                <a:cs typeface="Times New Roman" pitchFamily="18" charset="0"/>
              </a:rPr>
              <a:t>Operation of 2 MW Emergency Diesel Generator Set at BORL, BINA refinery.</a:t>
            </a:r>
          </a:p>
          <a:p>
            <a:pPr marL="457200" indent="-457200">
              <a:buFont typeface="+mj-lt"/>
              <a:buAutoNum type="arabicPeriod"/>
            </a:pPr>
            <a:r>
              <a:rPr lang="en-US" sz="2400" b="1" dirty="0" smtClean="0">
                <a:latin typeface="Times New Roman" pitchFamily="18" charset="0"/>
                <a:cs typeface="Times New Roman" pitchFamily="18" charset="0"/>
              </a:rPr>
              <a:t>Operation &amp; Maintenance of DM Plant at BPCL Mumbai.</a:t>
            </a:r>
          </a:p>
          <a:p>
            <a:pPr marL="457200" indent="-457200">
              <a:buFont typeface="+mj-lt"/>
              <a:buAutoNum type="arabicPeriod"/>
            </a:pPr>
            <a:r>
              <a:rPr lang="en-US" sz="2400" b="1" dirty="0" smtClean="0">
                <a:latin typeface="Times New Roman" pitchFamily="18" charset="0"/>
                <a:cs typeface="Times New Roman" pitchFamily="18" charset="0"/>
              </a:rPr>
              <a:t>Operation &amp; maintenance of DM Plant at Ranbaxy laboratories, </a:t>
            </a:r>
            <a:r>
              <a:rPr lang="en-US" sz="2400" b="1" dirty="0" err="1" smtClean="0">
                <a:latin typeface="Times New Roman" pitchFamily="18" charset="0"/>
                <a:cs typeface="Times New Roman" pitchFamily="18" charset="0"/>
              </a:rPr>
              <a:t>Dewas</a:t>
            </a:r>
            <a:r>
              <a:rPr lang="en-US" sz="2400" b="1" dirty="0" smtClean="0">
                <a:latin typeface="Times New Roman" pitchFamily="18" charset="0"/>
                <a:cs typeface="Times New Roman" pitchFamily="18" charset="0"/>
              </a:rPr>
              <a:t>-MP.</a:t>
            </a:r>
          </a:p>
        </p:txBody>
      </p:sp>
      <p:sp>
        <p:nvSpPr>
          <p:cNvPr id="6"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7"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zoom dir="in"/>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COMPANY\INDITRON ELECTRONICS\CATALOGUE\WEBSITE\boucher photo\IMG-20130712-00043.jpg"/>
          <p:cNvPicPr>
            <a:picLocks noChangeAspect="1" noChangeArrowheads="1"/>
          </p:cNvPicPr>
          <p:nvPr/>
        </p:nvPicPr>
        <p:blipFill>
          <a:blip r:embed="rId2" cstate="screen"/>
          <a:srcRect/>
          <a:stretch>
            <a:fillRect/>
          </a:stretch>
        </p:blipFill>
        <p:spPr bwMode="auto">
          <a:xfrm>
            <a:off x="3403600" y="876300"/>
            <a:ext cx="5740400" cy="4914900"/>
          </a:xfrm>
          <a:prstGeom prst="rect">
            <a:avLst/>
          </a:prstGeom>
          <a:noFill/>
        </p:spPr>
      </p:pic>
      <p:pic>
        <p:nvPicPr>
          <p:cNvPr id="13315" name="Picture 3" descr="D:\COMPANY\INDITRON ELECTRONICS\CATALOGUE\WEBSITE\boucher photo\IMG-20130712-00042.jpg"/>
          <p:cNvPicPr>
            <a:picLocks noChangeAspect="1" noChangeArrowheads="1"/>
          </p:cNvPicPr>
          <p:nvPr/>
        </p:nvPicPr>
        <p:blipFill>
          <a:blip r:embed="rId3" cstate="screen"/>
          <a:srcRect/>
          <a:stretch>
            <a:fillRect/>
          </a:stretch>
        </p:blipFill>
        <p:spPr bwMode="auto">
          <a:xfrm>
            <a:off x="-1981200" y="838200"/>
            <a:ext cx="6502400" cy="4953000"/>
          </a:xfrm>
          <a:prstGeom prst="rect">
            <a:avLst/>
          </a:prstGeom>
          <a:noFill/>
        </p:spPr>
      </p:pic>
      <p:sp>
        <p:nvSpPr>
          <p:cNvPr id="5" name="Rectangle 4"/>
          <p:cNvSpPr/>
          <p:nvPr/>
        </p:nvSpPr>
        <p:spPr>
          <a:xfrm>
            <a:off x="838200" y="457200"/>
            <a:ext cx="79248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FF0000"/>
                </a:solidFill>
                <a:latin typeface="Adobe Garamond Pro Bold" pitchFamily="18" charset="0"/>
              </a:rPr>
              <a:t>O &amp; M work of Raw water treatment </a:t>
            </a:r>
            <a:r>
              <a:rPr lang="en-US" sz="4000" dirty="0" smtClean="0">
                <a:solidFill>
                  <a:schemeClr val="bg1"/>
                </a:solidFill>
                <a:latin typeface="Adobe Garamond Pro Bold" pitchFamily="18" charset="0"/>
              </a:rPr>
              <a:t>Plant BORL, </a:t>
            </a:r>
            <a:r>
              <a:rPr lang="en-US" sz="4000" dirty="0" err="1" smtClean="0">
                <a:solidFill>
                  <a:schemeClr val="bg1"/>
                </a:solidFill>
                <a:latin typeface="Adobe Garamond Pro Bold" pitchFamily="18" charset="0"/>
              </a:rPr>
              <a:t>Bina</a:t>
            </a:r>
            <a:endParaRPr lang="en-US" sz="4000" dirty="0">
              <a:solidFill>
                <a:schemeClr val="bg1"/>
              </a:solidFill>
              <a:latin typeface="Adobe Garamond Pro Bold" pitchFamily="18" charset="0"/>
            </a:endParaRPr>
          </a:p>
        </p:txBody>
      </p:sp>
      <p:sp>
        <p:nvSpPr>
          <p:cNvPr id="6"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7"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wheel spokes="8"/>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SOUMYA DIP\Desktop\design-consultancy.jpg"/>
          <p:cNvPicPr>
            <a:picLocks noChangeAspect="1" noChangeArrowheads="1"/>
          </p:cNvPicPr>
          <p:nvPr/>
        </p:nvPicPr>
        <p:blipFill>
          <a:blip r:embed="rId2">
            <a:lum bright="40000"/>
          </a:blip>
          <a:srcRect/>
          <a:stretch>
            <a:fillRect/>
          </a:stretch>
        </p:blipFill>
        <p:spPr bwMode="auto">
          <a:xfrm>
            <a:off x="0" y="1905000"/>
            <a:ext cx="9124951" cy="4800600"/>
          </a:xfrm>
          <a:prstGeom prst="rect">
            <a:avLst/>
          </a:prstGeom>
          <a:ln>
            <a:noFill/>
          </a:ln>
          <a:effectLst>
            <a:softEdge rad="112500"/>
          </a:effectLst>
        </p:spPr>
      </p:pic>
      <p:sp>
        <p:nvSpPr>
          <p:cNvPr id="6" name="TextBox 5"/>
          <p:cNvSpPr txBox="1"/>
          <p:nvPr/>
        </p:nvSpPr>
        <p:spPr>
          <a:xfrm>
            <a:off x="2286000" y="457200"/>
            <a:ext cx="6553200" cy="4893647"/>
          </a:xfrm>
          <a:prstGeom prst="rect">
            <a:avLst/>
          </a:prstGeom>
          <a:noFill/>
        </p:spPr>
        <p:txBody>
          <a:bodyPr wrap="square" rtlCol="0">
            <a:spAutoFit/>
          </a:bodyPr>
          <a:lstStyle/>
          <a:p>
            <a:pPr marL="342900" indent="-342900">
              <a:buAutoNum type="arabicPeriod"/>
            </a:pPr>
            <a:r>
              <a:rPr lang="en-US" sz="2400" b="1" dirty="0" smtClean="0">
                <a:effectLst>
                  <a:outerShdw blurRad="38100" dist="38100" dir="2700000" algn="tl">
                    <a:srgbClr val="000000">
                      <a:alpha val="43137"/>
                    </a:srgbClr>
                  </a:outerShdw>
                </a:effectLst>
                <a:latin typeface="Times New Roman" pitchFamily="18" charset="0"/>
                <a:cs typeface="Times New Roman" pitchFamily="18" charset="0"/>
              </a:rPr>
              <a:t>MV &amp; LV SYSTEM DESIGN.</a:t>
            </a:r>
          </a:p>
          <a:p>
            <a:pPr marL="342900" indent="-342900">
              <a:buAutoNum type="arabicPeriod"/>
            </a:pPr>
            <a:r>
              <a:rPr lang="en-US" sz="2400" b="1" dirty="0" smtClean="0">
                <a:effectLst>
                  <a:outerShdw blurRad="38100" dist="38100" dir="2700000" algn="tl">
                    <a:srgbClr val="000000">
                      <a:alpha val="43137"/>
                    </a:srgbClr>
                  </a:outerShdw>
                </a:effectLst>
                <a:latin typeface="Times New Roman" pitchFamily="18" charset="0"/>
                <a:cs typeface="Times New Roman" pitchFamily="18" charset="0"/>
              </a:rPr>
              <a:t>TRANSFORMER , HT SUBSTATION &amp; DG SET  LOAD CALCULATION.</a:t>
            </a:r>
          </a:p>
          <a:p>
            <a:pPr marL="342900" indent="-342900">
              <a:buAutoNum type="arabicPeriod"/>
            </a:pPr>
            <a:r>
              <a:rPr lang="en-US" sz="2400" b="1" dirty="0" smtClean="0">
                <a:effectLst>
                  <a:outerShdw blurRad="38100" dist="38100" dir="2700000" algn="tl">
                    <a:srgbClr val="000000">
                      <a:alpha val="43137"/>
                    </a:srgbClr>
                  </a:outerShdw>
                </a:effectLst>
                <a:latin typeface="Times New Roman" pitchFamily="18" charset="0"/>
                <a:cs typeface="Times New Roman" pitchFamily="18" charset="0"/>
              </a:rPr>
              <a:t>LIGHTNING PROTECTION &amp; EARTHING SYSTEM WORK.</a:t>
            </a:r>
          </a:p>
          <a:p>
            <a:pPr marL="342900" indent="-342900">
              <a:buAutoNum type="arabicPeriod"/>
            </a:pPr>
            <a:r>
              <a:rPr lang="en-US" sz="2400" b="1" dirty="0" smtClean="0">
                <a:effectLst>
                  <a:outerShdw blurRad="38100" dist="38100" dir="2700000" algn="tl">
                    <a:srgbClr val="000000">
                      <a:alpha val="43137"/>
                    </a:srgbClr>
                  </a:outerShdw>
                </a:effectLst>
                <a:latin typeface="Times New Roman" pitchFamily="18" charset="0"/>
                <a:cs typeface="Times New Roman" pitchFamily="18" charset="0"/>
              </a:rPr>
              <a:t>CABLE &amp; CABLE TRAY ROUTING.</a:t>
            </a:r>
          </a:p>
          <a:p>
            <a:pPr marL="342900" indent="-342900">
              <a:buAutoNum type="arabicPeriod"/>
            </a:pPr>
            <a:r>
              <a:rPr lang="en-US" sz="2400" b="1" dirty="0" smtClean="0">
                <a:effectLst>
                  <a:outerShdw blurRad="38100" dist="38100" dir="2700000" algn="tl">
                    <a:srgbClr val="000000">
                      <a:alpha val="43137"/>
                    </a:srgbClr>
                  </a:outerShdw>
                </a:effectLst>
                <a:latin typeface="Times New Roman" pitchFamily="18" charset="0"/>
                <a:cs typeface="Times New Roman" pitchFamily="18" charset="0"/>
              </a:rPr>
              <a:t>ELECTRICITY BOARD &amp; ELECTRICAL INSPECTOR: DRAWING SUBMISSION, APPROVAL  OF DRAWINGS &amp; LIASIONING</a:t>
            </a:r>
          </a:p>
          <a:p>
            <a:pPr marL="342900" indent="-342900">
              <a:buAutoNum type="arabicPeriod"/>
            </a:pPr>
            <a:r>
              <a:rPr lang="en-US" sz="2400" b="1" dirty="0" smtClean="0">
                <a:effectLst>
                  <a:outerShdw blurRad="38100" dist="38100" dir="2700000" algn="tl">
                    <a:srgbClr val="000000">
                      <a:alpha val="43137"/>
                    </a:srgbClr>
                  </a:outerShdw>
                </a:effectLst>
                <a:latin typeface="Times New Roman" pitchFamily="18" charset="0"/>
                <a:cs typeface="Times New Roman" pitchFamily="18" charset="0"/>
              </a:rPr>
              <a:t>FIRE ALARM &amp; ACESS CONTROL SYSTEM DESIGN</a:t>
            </a:r>
          </a:p>
          <a:p>
            <a:pPr marL="342900" indent="-342900">
              <a:buAutoNum type="arabicPeriod"/>
            </a:pPr>
            <a:r>
              <a:rPr lang="en-US" sz="2400" b="1" dirty="0" smtClean="0">
                <a:effectLst>
                  <a:outerShdw blurRad="38100" dist="38100" dir="2700000" algn="tl">
                    <a:srgbClr val="000000">
                      <a:alpha val="43137"/>
                    </a:srgbClr>
                  </a:outerShdw>
                </a:effectLst>
                <a:latin typeface="Times New Roman" pitchFamily="18" charset="0"/>
                <a:cs typeface="Times New Roman" pitchFamily="18" charset="0"/>
              </a:rPr>
              <a:t>DATA &amp; VOICE SYSTEM DESIGN</a:t>
            </a:r>
            <a:endParaRPr lang="en-US" sz="2400" b="1"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1266" name="Picture 2" descr="C:\Users\SOUMYA DIP\Desktop\number_6.jpg"/>
          <p:cNvPicPr>
            <a:picLocks noChangeAspect="1" noChangeArrowheads="1"/>
          </p:cNvPicPr>
          <p:nvPr/>
        </p:nvPicPr>
        <p:blipFill>
          <a:blip r:embed="rId3" cstate="screen"/>
          <a:srcRect/>
          <a:stretch>
            <a:fillRect/>
          </a:stretch>
        </p:blipFill>
        <p:spPr bwMode="auto">
          <a:xfrm>
            <a:off x="76200" y="152400"/>
            <a:ext cx="1752600" cy="1752600"/>
          </a:xfrm>
          <a:prstGeom prst="rect">
            <a:avLst/>
          </a:prstGeom>
          <a:noFill/>
        </p:spPr>
      </p:pic>
    </p:spTree>
  </p:cSld>
  <p:clrMapOvr>
    <a:masterClrMapping/>
  </p:clrMapOvr>
  <p:transition spd="slow">
    <p:strips/>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smtClean="0"/>
              <a:t>© INDITRON ENTERPRISES, All rights reserved</a:t>
            </a:r>
            <a:endParaRPr lang="en-US"/>
          </a:p>
        </p:txBody>
      </p:sp>
      <p:sp>
        <p:nvSpPr>
          <p:cNvPr id="5" name="TextBox 4"/>
          <p:cNvSpPr txBox="1"/>
          <p:nvPr/>
        </p:nvSpPr>
        <p:spPr>
          <a:xfrm>
            <a:off x="152400" y="496669"/>
            <a:ext cx="10287000" cy="646331"/>
          </a:xfrm>
          <a:prstGeom prst="rect">
            <a:avLst/>
          </a:prstGeom>
          <a:noFill/>
        </p:spPr>
        <p:txBody>
          <a:bodyPr wrap="square" rtlCol="0">
            <a:spAutoFit/>
          </a:bodyPr>
          <a:lstStyle/>
          <a:p>
            <a:r>
              <a:rPr lang="en-US" sz="3600" dirty="0" smtClean="0">
                <a:latin typeface="Cooper Black" pitchFamily="18" charset="0"/>
              </a:rPr>
              <a:t>DETAIL DESIGN &amp; ENGINEERING</a:t>
            </a:r>
            <a:endParaRPr lang="en-US" sz="3600" dirty="0">
              <a:latin typeface="Cooper Black" pitchFamily="18" charset="0"/>
            </a:endParaRPr>
          </a:p>
        </p:txBody>
      </p:sp>
      <p:pic>
        <p:nvPicPr>
          <p:cNvPr id="7" name="Picture 3" descr="C:\Users\ADMINS\Desktop\3.jpg"/>
          <p:cNvPicPr>
            <a:picLocks noChangeAspect="1" noChangeArrowheads="1"/>
          </p:cNvPicPr>
          <p:nvPr/>
        </p:nvPicPr>
        <p:blipFill>
          <a:blip r:embed="rId2">
            <a:lum bright="20000" contrast="20000"/>
          </a:blip>
          <a:srcRect/>
          <a:stretch>
            <a:fillRect/>
          </a:stretch>
        </p:blipFill>
        <p:spPr bwMode="auto">
          <a:xfrm>
            <a:off x="0" y="3533775"/>
            <a:ext cx="9144000" cy="3324225"/>
          </a:xfrm>
          <a:prstGeom prst="rect">
            <a:avLst/>
          </a:prstGeom>
          <a:noFill/>
        </p:spPr>
      </p:pic>
      <p:sp>
        <p:nvSpPr>
          <p:cNvPr id="6" name="TextBox 5"/>
          <p:cNvSpPr txBox="1"/>
          <p:nvPr/>
        </p:nvSpPr>
        <p:spPr>
          <a:xfrm>
            <a:off x="457200" y="1413570"/>
            <a:ext cx="8382000" cy="3539430"/>
          </a:xfrm>
          <a:prstGeom prst="rect">
            <a:avLst/>
          </a:prstGeom>
          <a:noFill/>
        </p:spPr>
        <p:txBody>
          <a:bodyPr wrap="square" numCol="2" rtlCol="0">
            <a:spAutoFit/>
          </a:bodyPr>
          <a:lstStyle/>
          <a:p>
            <a:pPr marL="457200" indent="-457200">
              <a:buAutoNum type="arabicPeriod"/>
            </a:pPr>
            <a:r>
              <a:rPr lang="en-US" sz="1600" b="1" dirty="0" smtClean="0">
                <a:latin typeface="Times New Roman" pitchFamily="18" charset="0"/>
                <a:cs typeface="Times New Roman" pitchFamily="18" charset="0"/>
              </a:rPr>
              <a:t>Project Electrical System Requirements.</a:t>
            </a:r>
          </a:p>
          <a:p>
            <a:pPr marL="457200" indent="-457200">
              <a:buAutoNum type="arabicPeriod"/>
            </a:pPr>
            <a:r>
              <a:rPr lang="en-US" sz="1600" b="1" dirty="0" smtClean="0">
                <a:latin typeface="Times New Roman" pitchFamily="18" charset="0"/>
                <a:cs typeface="Times New Roman" pitchFamily="18" charset="0"/>
              </a:rPr>
              <a:t>Specifications for electrical equipments.</a:t>
            </a:r>
          </a:p>
          <a:p>
            <a:pPr marL="457200" indent="-457200">
              <a:buAutoNum type="arabicPeriod"/>
            </a:pPr>
            <a:r>
              <a:rPr lang="en-US" sz="1600" b="1" dirty="0" smtClean="0">
                <a:latin typeface="Times New Roman" pitchFamily="18" charset="0"/>
                <a:cs typeface="Times New Roman" pitchFamily="18" charset="0"/>
              </a:rPr>
              <a:t>Data sheets for electrical equipments.</a:t>
            </a:r>
          </a:p>
          <a:p>
            <a:pPr marL="457200" indent="-457200">
              <a:buAutoNum type="arabicPeriod"/>
            </a:pPr>
            <a:r>
              <a:rPr lang="en-US" sz="1600" b="1" dirty="0" smtClean="0">
                <a:latin typeface="Times New Roman" pitchFamily="18" charset="0"/>
                <a:cs typeface="Times New Roman" pitchFamily="18" charset="0"/>
              </a:rPr>
              <a:t>Equipment/load list.</a:t>
            </a:r>
          </a:p>
          <a:p>
            <a:pPr marL="457200" indent="-457200">
              <a:buAutoNum type="arabicPeriod"/>
            </a:pPr>
            <a:r>
              <a:rPr lang="en-US" sz="1600" b="1" dirty="0" smtClean="0">
                <a:latin typeface="Times New Roman" pitchFamily="18" charset="0"/>
                <a:cs typeface="Times New Roman" pitchFamily="18" charset="0"/>
              </a:rPr>
              <a:t>List of deliverables.</a:t>
            </a:r>
          </a:p>
          <a:p>
            <a:pPr marL="457200" indent="-457200">
              <a:buAutoNum type="arabicPeriod"/>
            </a:pPr>
            <a:r>
              <a:rPr lang="en-US" sz="1600" b="1" dirty="0" smtClean="0">
                <a:latin typeface="Times New Roman" pitchFamily="18" charset="0"/>
                <a:cs typeface="Times New Roman" pitchFamily="18" charset="0"/>
              </a:rPr>
              <a:t>Fault Level Calculation.</a:t>
            </a:r>
          </a:p>
          <a:p>
            <a:pPr marL="457200" indent="-457200">
              <a:buAutoNum type="arabicPeriod"/>
            </a:pPr>
            <a:r>
              <a:rPr lang="en-US" sz="1600" b="1" dirty="0" smtClean="0">
                <a:latin typeface="Times New Roman" pitchFamily="18" charset="0"/>
                <a:cs typeface="Times New Roman" pitchFamily="18" charset="0"/>
              </a:rPr>
              <a:t>Relay Co-Ordination schedule.</a:t>
            </a:r>
          </a:p>
          <a:p>
            <a:pPr marL="457200" indent="-457200">
              <a:buAutoNum type="arabicPeriod"/>
            </a:pPr>
            <a:r>
              <a:rPr lang="en-US" sz="1600" b="1" dirty="0" smtClean="0">
                <a:latin typeface="Times New Roman" pitchFamily="18" charset="0"/>
                <a:cs typeface="Times New Roman" pitchFamily="18" charset="0"/>
              </a:rPr>
              <a:t>Transformer sizing.</a:t>
            </a:r>
          </a:p>
          <a:p>
            <a:pPr marL="457200" indent="-457200">
              <a:buAutoNum type="arabicPeriod"/>
            </a:pPr>
            <a:r>
              <a:rPr lang="en-US" sz="1600" b="1" dirty="0" smtClean="0">
                <a:latin typeface="Times New Roman" pitchFamily="18" charset="0"/>
                <a:cs typeface="Times New Roman" pitchFamily="18" charset="0"/>
              </a:rPr>
              <a:t>Generator sizing.</a:t>
            </a:r>
          </a:p>
          <a:p>
            <a:pPr marL="457200" indent="-457200">
              <a:buAutoNum type="arabicPeriod"/>
            </a:pPr>
            <a:r>
              <a:rPr lang="en-US" sz="1600" b="1" dirty="0" err="1" smtClean="0">
                <a:latin typeface="Times New Roman" pitchFamily="18" charset="0"/>
                <a:cs typeface="Times New Roman" pitchFamily="18" charset="0"/>
              </a:rPr>
              <a:t>Substaion</a:t>
            </a:r>
            <a:r>
              <a:rPr lang="en-US" sz="1600" b="1" dirty="0" smtClean="0">
                <a:latin typeface="Times New Roman" pitchFamily="18" charset="0"/>
                <a:cs typeface="Times New Roman" pitchFamily="18" charset="0"/>
              </a:rPr>
              <a:t> layout.</a:t>
            </a:r>
          </a:p>
          <a:p>
            <a:pPr marL="457200" indent="-457200">
              <a:buAutoNum type="arabicPeriod"/>
            </a:pPr>
            <a:r>
              <a:rPr lang="en-US" sz="1600" b="1" dirty="0" smtClean="0">
                <a:latin typeface="Times New Roman" pitchFamily="18" charset="0"/>
                <a:cs typeface="Times New Roman" pitchFamily="18" charset="0"/>
              </a:rPr>
              <a:t>Cable sizing &amp; voltage drop.</a:t>
            </a:r>
          </a:p>
          <a:p>
            <a:pPr marL="457200" indent="-457200">
              <a:buAutoNum type="arabicPeriod"/>
            </a:pPr>
            <a:r>
              <a:rPr lang="en-US" sz="1600" b="1" dirty="0" smtClean="0">
                <a:latin typeface="Times New Roman" pitchFamily="18" charset="0"/>
                <a:cs typeface="Times New Roman" pitchFamily="18" charset="0"/>
              </a:rPr>
              <a:t>Cable gland schedule.</a:t>
            </a:r>
          </a:p>
          <a:p>
            <a:pPr marL="457200" indent="-457200">
              <a:buAutoNum type="arabicPeriod"/>
            </a:pPr>
            <a:r>
              <a:rPr lang="en-US" sz="1600" b="1" dirty="0" err="1" smtClean="0">
                <a:latin typeface="Times New Roman" pitchFamily="18" charset="0"/>
                <a:cs typeface="Times New Roman" pitchFamily="18" charset="0"/>
              </a:rPr>
              <a:t>Lux</a:t>
            </a:r>
            <a:r>
              <a:rPr lang="en-US" sz="1600" b="1" dirty="0" smtClean="0">
                <a:latin typeface="Times New Roman" pitchFamily="18" charset="0"/>
                <a:cs typeface="Times New Roman" pitchFamily="18" charset="0"/>
              </a:rPr>
              <a:t> level calculations.</a:t>
            </a:r>
          </a:p>
          <a:p>
            <a:pPr marL="342900" indent="-342900">
              <a:buAutoNum type="arabicPeriod"/>
            </a:pP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Earthing</a:t>
            </a:r>
            <a:r>
              <a:rPr lang="en-US" sz="1600" b="1" dirty="0" smtClean="0">
                <a:latin typeface="Times New Roman" pitchFamily="18" charset="0"/>
                <a:cs typeface="Times New Roman" pitchFamily="18" charset="0"/>
              </a:rPr>
              <a:t> calculation.</a:t>
            </a:r>
          </a:p>
          <a:p>
            <a:pPr marL="342900" indent="-342900">
              <a:buAutoNum type="arabicPeriod"/>
            </a:pPr>
            <a:r>
              <a:rPr lang="en-US" sz="1600" b="1" dirty="0" smtClean="0">
                <a:latin typeface="Times New Roman" pitchFamily="18" charset="0"/>
                <a:cs typeface="Times New Roman" pitchFamily="18" charset="0"/>
              </a:rPr>
              <a:t>Power Factor Correction.</a:t>
            </a:r>
          </a:p>
          <a:p>
            <a:pPr marL="342900" indent="-342900">
              <a:buAutoNum type="arabicPeriod"/>
            </a:pPr>
            <a:r>
              <a:rPr lang="en-US" sz="1600" b="1" dirty="0" smtClean="0">
                <a:latin typeface="Times New Roman" pitchFamily="18" charset="0"/>
                <a:cs typeface="Times New Roman" pitchFamily="18" charset="0"/>
              </a:rPr>
              <a:t>Key Single Line Diagram.</a:t>
            </a:r>
          </a:p>
          <a:p>
            <a:pPr marL="342900" indent="-342900">
              <a:buAutoNum type="arabicPeriod"/>
            </a:pPr>
            <a:r>
              <a:rPr lang="en-US" sz="1600" b="1" dirty="0" smtClean="0">
                <a:latin typeface="Times New Roman" pitchFamily="18" charset="0"/>
                <a:cs typeface="Times New Roman" pitchFamily="18" charset="0"/>
              </a:rPr>
              <a:t>Plant Lighting Layout.</a:t>
            </a:r>
          </a:p>
          <a:p>
            <a:pPr marL="342900" indent="-342900">
              <a:buAutoNum type="arabicPeriod"/>
            </a:pPr>
            <a:r>
              <a:rPr lang="en-US" sz="1600" b="1" dirty="0" smtClean="0">
                <a:latin typeface="Times New Roman" pitchFamily="18" charset="0"/>
                <a:cs typeface="Times New Roman" pitchFamily="18" charset="0"/>
              </a:rPr>
              <a:t>Cable routing layout.</a:t>
            </a:r>
          </a:p>
          <a:p>
            <a:pPr marL="342900" indent="-342900">
              <a:buAutoNum type="arabicPeriod"/>
            </a:pPr>
            <a:r>
              <a:rPr lang="en-US" sz="1600" b="1" dirty="0" smtClean="0">
                <a:latin typeface="Times New Roman" pitchFamily="18" charset="0"/>
                <a:cs typeface="Times New Roman" pitchFamily="18" charset="0"/>
              </a:rPr>
              <a:t>Typical Installation Drawings.</a:t>
            </a:r>
          </a:p>
          <a:p>
            <a:pPr marL="342900" indent="-342900">
              <a:buAutoNum type="arabicPeriod"/>
            </a:pPr>
            <a:r>
              <a:rPr lang="en-US" sz="1600" b="1" dirty="0" smtClean="0">
                <a:latin typeface="Times New Roman" pitchFamily="18" charset="0"/>
                <a:cs typeface="Times New Roman" pitchFamily="18" charset="0"/>
              </a:rPr>
              <a:t>Typical Control Schematic Drawings.</a:t>
            </a:r>
          </a:p>
          <a:p>
            <a:pPr marL="342900" indent="-342900">
              <a:buAutoNum type="arabicPeriod"/>
            </a:pPr>
            <a:r>
              <a:rPr lang="en-US" sz="1600" b="1" dirty="0" smtClean="0">
                <a:latin typeface="Times New Roman" pitchFamily="18" charset="0"/>
                <a:cs typeface="Times New Roman" pitchFamily="18" charset="0"/>
              </a:rPr>
              <a:t>Typical Control Schematic Drawing for Protection &amp; Metering Circuits.</a:t>
            </a:r>
          </a:p>
          <a:p>
            <a:pPr marL="342900" indent="-342900">
              <a:buAutoNum type="arabicPeriod"/>
            </a:pPr>
            <a:r>
              <a:rPr lang="en-US" sz="1600" b="1" dirty="0" smtClean="0">
                <a:latin typeface="Times New Roman" pitchFamily="18" charset="0"/>
                <a:cs typeface="Times New Roman" pitchFamily="18" charset="0"/>
              </a:rPr>
              <a:t>Typical Control Schematic Drawing for Motor &amp; Power feeders.</a:t>
            </a:r>
          </a:p>
          <a:p>
            <a:pPr marL="342900" indent="-342900">
              <a:buAutoNum type="arabicPeriod"/>
            </a:pPr>
            <a:r>
              <a:rPr lang="en-US" sz="1600" b="1" dirty="0" smtClean="0">
                <a:latin typeface="Times New Roman" pitchFamily="18" charset="0"/>
                <a:cs typeface="Times New Roman" pitchFamily="18" charset="0"/>
              </a:rPr>
              <a:t>Typical Installation Drawings.</a:t>
            </a:r>
          </a:p>
          <a:p>
            <a:pPr marL="342900" indent="-342900">
              <a:buAutoNum type="arabicPeriod"/>
            </a:pPr>
            <a:r>
              <a:rPr lang="en-US" sz="1600" b="1" dirty="0" smtClean="0">
                <a:latin typeface="Times New Roman" pitchFamily="18" charset="0"/>
                <a:cs typeface="Times New Roman" pitchFamily="18" charset="0"/>
              </a:rPr>
              <a:t>Bill of Materials &amp; Selection of vendor &amp; sub vendor.</a:t>
            </a:r>
          </a:p>
          <a:p>
            <a:pPr marL="457200" indent="-457200">
              <a:buAutoNum type="arabicPeriod"/>
            </a:pPr>
            <a:endParaRPr lang="en-US" sz="1600" b="1" dirty="0" smtClean="0">
              <a:latin typeface="Times New Roman" pitchFamily="18" charset="0"/>
              <a:cs typeface="Times New Roman" pitchFamily="18" charset="0"/>
            </a:endParaRPr>
          </a:p>
        </p:txBody>
      </p:sp>
    </p:spTree>
  </p:cSld>
  <p:clrMapOvr>
    <a:masterClrMapping/>
  </p:clrMapOvr>
  <p:transition spd="slow">
    <p:pull dir="l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smtClean="0">
                <a:ln w="10541" cmpd="sng">
                  <a:solidFill>
                    <a:schemeClr val="tx2"/>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Charlemagne Std" pitchFamily="50" charset="0"/>
                <a:ea typeface="+mj-ea"/>
                <a:cs typeface="+mj-cs"/>
              </a:rPr>
              <a:t>COMPANY GROWTH</a:t>
            </a:r>
            <a:endParaRPr kumimoji="0" lang="en-US" sz="4800" b="1" i="0" u="none" strike="noStrike" kern="1200" cap="none" spc="0" normalizeH="0" baseline="0" noProof="0" dirty="0">
              <a:ln w="10541" cmpd="sng">
                <a:solidFill>
                  <a:schemeClr val="tx2"/>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Charlemagne Std" pitchFamily="50" charset="0"/>
              <a:ea typeface="+mj-ea"/>
              <a:cs typeface="+mj-cs"/>
            </a:endParaRPr>
          </a:p>
        </p:txBody>
      </p:sp>
      <p:pic>
        <p:nvPicPr>
          <p:cNvPr id="4" name="Picture 2" descr="C:\Users\ADMINS\Desktop\banner3.jpg"/>
          <p:cNvPicPr>
            <a:picLocks noChangeAspect="1" noChangeArrowheads="1"/>
          </p:cNvPicPr>
          <p:nvPr/>
        </p:nvPicPr>
        <p:blipFill>
          <a:blip r:embed="rId2">
            <a:lum bright="30000"/>
          </a:blip>
          <a:srcRect/>
          <a:stretch>
            <a:fillRect/>
          </a:stretch>
        </p:blipFill>
        <p:spPr bwMode="auto">
          <a:xfrm>
            <a:off x="-306917" y="1981200"/>
            <a:ext cx="9450917" cy="3581400"/>
          </a:xfrm>
          <a:prstGeom prst="rect">
            <a:avLst/>
          </a:prstGeom>
          <a:noFill/>
        </p:spPr>
      </p:pic>
      <p:graphicFrame>
        <p:nvGraphicFramePr>
          <p:cNvPr id="6" name="Chart 5"/>
          <p:cNvGraphicFramePr/>
          <p:nvPr/>
        </p:nvGraphicFramePr>
        <p:xfrm>
          <a:off x="228600" y="838200"/>
          <a:ext cx="8610600" cy="5486400"/>
        </p:xfrm>
        <a:graphic>
          <a:graphicData uri="http://schemas.openxmlformats.org/drawingml/2006/chart">
            <c:chart xmlns:c="http://schemas.openxmlformats.org/drawingml/2006/chart" xmlns:r="http://schemas.openxmlformats.org/officeDocument/2006/relationships" r:id="rId3"/>
          </a:graphicData>
        </a:graphic>
      </p:graphicFrame>
      <p:sp>
        <p:nvSpPr>
          <p:cNvPr id="8"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9"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wheel spokes="8"/>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4"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
        <p:nvSpPr>
          <p:cNvPr id="5" name="Title 1"/>
          <p:cNvSpPr txBox="1">
            <a:spLocks/>
          </p:cNvSpPr>
          <p:nvPr/>
        </p:nvSpPr>
        <p:spPr>
          <a:xfrm>
            <a:off x="1295400" y="0"/>
            <a:ext cx="6477000" cy="762000"/>
          </a:xfrm>
          <a:prstGeom prst="rect">
            <a:avLst/>
          </a:prstGeom>
        </p:spPr>
        <p:txBody>
          <a:bodyPr>
            <a:normAutofit fontScale="92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800" b="1" dirty="0" smtClean="0">
                <a:ln w="10541" cmpd="sng">
                  <a:solidFill>
                    <a:schemeClr val="tx2"/>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harlemagne Std" pitchFamily="50" charset="0"/>
                <a:ea typeface="+mj-ea"/>
                <a:cs typeface="+mj-cs"/>
              </a:rPr>
              <a:t>PEOPLE AT INDITRON</a:t>
            </a:r>
            <a:endParaRPr kumimoji="0" lang="en-US" sz="4800" b="1" i="0" u="none" strike="noStrike" kern="1200" cap="none" spc="0" normalizeH="0" baseline="0" noProof="0" dirty="0">
              <a:ln w="10541" cmpd="sng">
                <a:solidFill>
                  <a:schemeClr val="tx2"/>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Charlemagne Std" pitchFamily="50" charset="0"/>
              <a:ea typeface="+mj-ea"/>
              <a:cs typeface="+mj-cs"/>
            </a:endParaRPr>
          </a:p>
        </p:txBody>
      </p:sp>
      <p:pic>
        <p:nvPicPr>
          <p:cNvPr id="1026" name="Picture 2" descr="C:\Users\SOUMYA DIP\Desktop\menpower-services-250x250.png"/>
          <p:cNvPicPr>
            <a:picLocks noChangeAspect="1" noChangeArrowheads="1"/>
          </p:cNvPicPr>
          <p:nvPr/>
        </p:nvPicPr>
        <p:blipFill>
          <a:blip r:embed="rId2">
            <a:lum bright="40000"/>
          </a:blip>
          <a:srcRect/>
          <a:stretch>
            <a:fillRect/>
          </a:stretch>
        </p:blipFill>
        <p:spPr bwMode="auto">
          <a:xfrm>
            <a:off x="2472268" y="1011174"/>
            <a:ext cx="7379758" cy="5313426"/>
          </a:xfrm>
          <a:prstGeom prst="rect">
            <a:avLst/>
          </a:prstGeom>
          <a:noFill/>
        </p:spPr>
      </p:pic>
      <p:sp>
        <p:nvSpPr>
          <p:cNvPr id="7" name="TextBox 6"/>
          <p:cNvSpPr txBox="1"/>
          <p:nvPr/>
        </p:nvSpPr>
        <p:spPr>
          <a:xfrm>
            <a:off x="457200" y="685801"/>
            <a:ext cx="3581400" cy="6186309"/>
          </a:xfrm>
          <a:prstGeom prst="rect">
            <a:avLst/>
          </a:prstGeom>
          <a:noFill/>
        </p:spPr>
        <p:txBody>
          <a:bodyPr wrap="square" rtlCol="0">
            <a:spAutoFit/>
          </a:bodyPr>
          <a:lstStyle/>
          <a:p>
            <a:pPr marL="342900" indent="-342900">
              <a:buAutoNum type="alphaUcPeriod"/>
            </a:pPr>
            <a:r>
              <a:rPr lang="en-US" sz="1200" b="1" dirty="0" smtClean="0"/>
              <a:t>ENGINEER</a:t>
            </a:r>
          </a:p>
          <a:p>
            <a:pPr marL="800100" lvl="1" indent="-342900">
              <a:buAutoNum type="alphaUcPeriod"/>
            </a:pPr>
            <a:r>
              <a:rPr lang="en-US" sz="1200" dirty="0" smtClean="0"/>
              <a:t>Mr. CHANDRAMOHAN SHRIVASTAVA</a:t>
            </a:r>
          </a:p>
          <a:p>
            <a:pPr marL="800100" lvl="1" indent="-342900">
              <a:buAutoNum type="alphaUcPeriod"/>
            </a:pPr>
            <a:r>
              <a:rPr lang="en-US" sz="1200" dirty="0" smtClean="0"/>
              <a:t>Mr. RK MITRA</a:t>
            </a:r>
          </a:p>
          <a:p>
            <a:pPr marL="800100" lvl="1" indent="-342900">
              <a:buAutoNum type="alphaUcPeriod"/>
            </a:pPr>
            <a:r>
              <a:rPr lang="en-US" sz="1200" dirty="0" smtClean="0"/>
              <a:t>Mrs. DHANSHRI KAVITKAR</a:t>
            </a:r>
          </a:p>
          <a:p>
            <a:pPr marL="800100" lvl="1" indent="-342900">
              <a:buAutoNum type="alphaUcPeriod"/>
            </a:pPr>
            <a:r>
              <a:rPr lang="en-US" sz="1200" dirty="0" smtClean="0"/>
              <a:t>Mr. SOUMYA DIP PAUL</a:t>
            </a:r>
          </a:p>
          <a:p>
            <a:pPr marL="800100" lvl="1" indent="-342900">
              <a:buAutoNum type="alphaUcPeriod"/>
            </a:pPr>
            <a:r>
              <a:rPr lang="en-US" sz="1200" dirty="0" smtClean="0"/>
              <a:t>Mr. BHUPENDRA PATEL</a:t>
            </a:r>
          </a:p>
          <a:p>
            <a:pPr marL="800100" lvl="1" indent="-342900">
              <a:buAutoNum type="alphaUcPeriod"/>
            </a:pPr>
            <a:r>
              <a:rPr lang="en-US" sz="1200" dirty="0" smtClean="0"/>
              <a:t>Ms. MONICA BANERJEE</a:t>
            </a:r>
          </a:p>
          <a:p>
            <a:pPr marL="800100" lvl="1" indent="-342900">
              <a:buAutoNum type="alphaUcPeriod"/>
            </a:pPr>
            <a:r>
              <a:rPr lang="en-US" sz="1200" dirty="0" smtClean="0"/>
              <a:t>Mr. MAYANK SHARMA</a:t>
            </a:r>
          </a:p>
          <a:p>
            <a:pPr marL="342900" indent="-342900">
              <a:buAutoNum type="alphaUcPeriod"/>
            </a:pPr>
            <a:r>
              <a:rPr lang="en-US" sz="1200" b="1" dirty="0" smtClean="0"/>
              <a:t>QUALITY CONTROL</a:t>
            </a:r>
          </a:p>
          <a:p>
            <a:pPr marL="800100" lvl="1" indent="-342900">
              <a:buFontTx/>
              <a:buAutoNum type="alphaUcPeriod"/>
            </a:pPr>
            <a:r>
              <a:rPr lang="en-US" sz="1200" dirty="0" smtClean="0"/>
              <a:t>Mr.  ADTIYA GUPTA</a:t>
            </a:r>
          </a:p>
          <a:p>
            <a:pPr marL="800100" lvl="1" indent="-342900">
              <a:buAutoNum type="alphaUcPeriod"/>
            </a:pPr>
            <a:r>
              <a:rPr lang="en-US" sz="1200" dirty="0" smtClean="0"/>
              <a:t>Mr. NIDHIR SARKAR</a:t>
            </a:r>
          </a:p>
          <a:p>
            <a:pPr marL="342900" indent="-342900">
              <a:buAutoNum type="alphaUcPeriod"/>
            </a:pPr>
            <a:r>
              <a:rPr lang="en-US" sz="1200" b="1" dirty="0" smtClean="0"/>
              <a:t>SUPERVISOR</a:t>
            </a:r>
          </a:p>
          <a:p>
            <a:pPr marL="800100" lvl="1" indent="-342900">
              <a:buAutoNum type="alphaUcPeriod"/>
            </a:pPr>
            <a:r>
              <a:rPr lang="en-US" sz="1200" b="1" dirty="0" smtClean="0"/>
              <a:t>ELECTRICAL</a:t>
            </a:r>
            <a:r>
              <a:rPr lang="en-US" sz="1200" dirty="0" smtClean="0"/>
              <a:t> </a:t>
            </a:r>
          </a:p>
          <a:p>
            <a:pPr marL="1257300" lvl="2" indent="-342900">
              <a:buAutoNum type="alphaUcPeriod"/>
            </a:pPr>
            <a:r>
              <a:rPr lang="en-US" sz="1200" dirty="0" smtClean="0"/>
              <a:t>SHERSINGH RATHORE</a:t>
            </a:r>
          </a:p>
          <a:p>
            <a:pPr marL="1257300" lvl="2" indent="-342900">
              <a:buAutoNum type="alphaUcPeriod"/>
            </a:pPr>
            <a:r>
              <a:rPr lang="en-US" sz="1200" dirty="0" smtClean="0"/>
              <a:t>RAJENDRA PRAJAPTI</a:t>
            </a:r>
          </a:p>
          <a:p>
            <a:pPr marL="1257300" lvl="2" indent="-342900">
              <a:buAutoNum type="alphaUcPeriod"/>
            </a:pPr>
            <a:r>
              <a:rPr lang="en-US" sz="1200" dirty="0" smtClean="0"/>
              <a:t>RAJESH SISODIYA</a:t>
            </a:r>
          </a:p>
          <a:p>
            <a:pPr marL="1257300" lvl="2" indent="-342900">
              <a:buAutoNum type="alphaUcPeriod"/>
            </a:pPr>
            <a:r>
              <a:rPr lang="en-US" sz="1200" dirty="0" smtClean="0"/>
              <a:t>AJIT CHANDRA SARKAR</a:t>
            </a:r>
          </a:p>
          <a:p>
            <a:pPr marL="800100" lvl="1" indent="-342900">
              <a:buAutoNum type="alphaUcPeriod"/>
            </a:pPr>
            <a:r>
              <a:rPr lang="en-US" sz="1200" b="1" dirty="0" smtClean="0"/>
              <a:t>INSTRUMENTATION</a:t>
            </a:r>
          </a:p>
          <a:p>
            <a:pPr marL="1257300" lvl="2" indent="-342900">
              <a:buAutoNum type="alphaUcPeriod"/>
            </a:pPr>
            <a:r>
              <a:rPr lang="en-US" sz="1200" dirty="0" smtClean="0"/>
              <a:t>SUKUMAR GAIN</a:t>
            </a:r>
          </a:p>
          <a:p>
            <a:pPr marL="1257300" lvl="2" indent="-342900">
              <a:buAutoNum type="alphaUcPeriod"/>
            </a:pPr>
            <a:r>
              <a:rPr lang="en-US" sz="1200" dirty="0" smtClean="0"/>
              <a:t>OM PRAKASH PRAJAPATI</a:t>
            </a:r>
          </a:p>
          <a:p>
            <a:pPr marL="800100" lvl="1" indent="-342900">
              <a:buAutoNum type="alphaUcPeriod"/>
            </a:pPr>
            <a:r>
              <a:rPr lang="en-US" sz="1200" b="1" dirty="0" smtClean="0"/>
              <a:t>MECHANICAL</a:t>
            </a:r>
          </a:p>
          <a:p>
            <a:pPr marL="1257300" lvl="2" indent="-342900">
              <a:buAutoNum type="alphaUcPeriod"/>
            </a:pPr>
            <a:r>
              <a:rPr lang="en-US" sz="1200" dirty="0" smtClean="0"/>
              <a:t>ISWARLAL SISODIYA</a:t>
            </a:r>
          </a:p>
          <a:p>
            <a:pPr marL="1257300" lvl="2" indent="-342900">
              <a:buAutoNum type="alphaUcPeriod"/>
            </a:pPr>
            <a:r>
              <a:rPr lang="en-US" sz="1200" dirty="0" smtClean="0"/>
              <a:t>GOLU KHAN</a:t>
            </a:r>
          </a:p>
          <a:p>
            <a:pPr marL="1257300" lvl="2" indent="-342900">
              <a:buAutoNum type="alphaUcPeriod"/>
            </a:pPr>
            <a:r>
              <a:rPr lang="en-US" sz="1200" dirty="0" smtClean="0"/>
              <a:t>SHIVALAL DAIMA</a:t>
            </a:r>
            <a:endParaRPr lang="en-US" sz="1200" b="1" dirty="0" smtClean="0"/>
          </a:p>
          <a:p>
            <a:pPr marL="800100" lvl="1" indent="-342900">
              <a:buAutoNum type="alphaUcPeriod"/>
            </a:pPr>
            <a:r>
              <a:rPr lang="en-US" sz="1200" b="1" dirty="0" smtClean="0"/>
              <a:t>OPERATION &amp; MAINTENANCE</a:t>
            </a:r>
          </a:p>
          <a:p>
            <a:pPr marL="1257300" lvl="2" indent="-342900">
              <a:buAutoNum type="alphaUcPeriod"/>
            </a:pPr>
            <a:r>
              <a:rPr lang="en-US" sz="1200" dirty="0" smtClean="0"/>
              <a:t>SANDEEP YADAV</a:t>
            </a:r>
          </a:p>
          <a:p>
            <a:pPr marL="1257300" lvl="2" indent="-342900">
              <a:buAutoNum type="alphaUcPeriod"/>
            </a:pPr>
            <a:r>
              <a:rPr lang="en-US" sz="1200" dirty="0" smtClean="0"/>
              <a:t>PN KHARE</a:t>
            </a:r>
          </a:p>
          <a:p>
            <a:pPr marL="342900" indent="-342900">
              <a:buAutoNum type="alphaUcPeriod"/>
            </a:pPr>
            <a:r>
              <a:rPr lang="en-US" sz="1200" b="1" dirty="0" smtClean="0"/>
              <a:t>SHAFETY OFFICER</a:t>
            </a:r>
          </a:p>
          <a:p>
            <a:pPr marL="800100" lvl="1" indent="-342900">
              <a:buAutoNum type="alphaUcPeriod"/>
            </a:pPr>
            <a:r>
              <a:rPr lang="en-US" sz="1200" dirty="0" smtClean="0"/>
              <a:t>Mr. SANJEET SARKAR</a:t>
            </a:r>
          </a:p>
          <a:p>
            <a:pPr marL="1257300" lvl="2" indent="-342900">
              <a:buAutoNum type="alphaUcPeriod"/>
            </a:pPr>
            <a:endParaRPr lang="en-US" dirty="0" smtClean="0"/>
          </a:p>
          <a:p>
            <a:pPr marL="1257300" lvl="2" indent="-342900">
              <a:buAutoNum type="alphaUcPeriod"/>
            </a:pPr>
            <a:endParaRPr lang="en-US" dirty="0"/>
          </a:p>
        </p:txBody>
      </p:sp>
      <p:sp>
        <p:nvSpPr>
          <p:cNvPr id="8" name="TextBox 7"/>
          <p:cNvSpPr txBox="1"/>
          <p:nvPr/>
        </p:nvSpPr>
        <p:spPr>
          <a:xfrm>
            <a:off x="3886200" y="838200"/>
            <a:ext cx="4876800" cy="1477328"/>
          </a:xfrm>
          <a:prstGeom prst="rect">
            <a:avLst/>
          </a:prstGeom>
          <a:noFill/>
        </p:spPr>
        <p:txBody>
          <a:bodyPr wrap="square" rtlCol="0">
            <a:spAutoFit/>
          </a:bodyPr>
          <a:lstStyle/>
          <a:p>
            <a:pPr marL="800100" lvl="1" indent="-342900">
              <a:buAutoNum type="alphaUcPeriod" startAt="5"/>
            </a:pPr>
            <a:r>
              <a:rPr lang="en-US" sz="1200" b="1" dirty="0" smtClean="0"/>
              <a:t>ACCOUNTANT (4 NOS.)</a:t>
            </a:r>
          </a:p>
          <a:p>
            <a:pPr marL="800100" lvl="1" indent="-342900">
              <a:buFontTx/>
              <a:buAutoNum type="alphaUcPeriod" startAt="5"/>
            </a:pPr>
            <a:r>
              <a:rPr lang="en-US" sz="1200" b="1" dirty="0" smtClean="0"/>
              <a:t>ELECTRICIAN    (10 NOS.)</a:t>
            </a:r>
          </a:p>
          <a:p>
            <a:pPr marL="800100" lvl="1" indent="-342900">
              <a:buFontTx/>
              <a:buAutoNum type="alphaUcPeriod" startAt="5"/>
            </a:pPr>
            <a:r>
              <a:rPr lang="en-US" sz="1200" b="1" dirty="0" smtClean="0"/>
              <a:t>FITTER (15 NOS.)</a:t>
            </a:r>
          </a:p>
          <a:p>
            <a:pPr marL="800100" lvl="1" indent="-342900">
              <a:buFontTx/>
              <a:buAutoNum type="alphaUcPeriod" startAt="5"/>
            </a:pPr>
            <a:r>
              <a:rPr lang="en-US" sz="1200" b="1" dirty="0" smtClean="0"/>
              <a:t>INSTRUMENT TECHNICIAN (5 NOS)</a:t>
            </a:r>
          </a:p>
          <a:p>
            <a:pPr marL="800100" lvl="1" indent="-342900">
              <a:buFontTx/>
              <a:buAutoNum type="alphaUcPeriod" startAt="5"/>
            </a:pPr>
            <a:r>
              <a:rPr lang="en-US" sz="1200" b="1" dirty="0" smtClean="0"/>
              <a:t>HELPER (20 NOS.)</a:t>
            </a:r>
          </a:p>
          <a:p>
            <a:pPr marL="800100" lvl="1" indent="-342900">
              <a:buFontTx/>
              <a:buAutoNum type="alphaUcPeriod" startAt="5"/>
            </a:pPr>
            <a:r>
              <a:rPr lang="en-US" sz="1200" b="1" dirty="0" smtClean="0"/>
              <a:t>OPERATION &amp; MAINTENANCE STAFF (20 NOS) </a:t>
            </a:r>
          </a:p>
          <a:p>
            <a:pPr marL="1257300" lvl="2" indent="-342900">
              <a:buAutoNum type="alphaUcPeriod"/>
            </a:pPr>
            <a:endParaRPr lang="en-US" b="1"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OUMYA DIP\Desktop\key_achievements_in_resume.png"/>
          <p:cNvPicPr>
            <a:picLocks noChangeAspect="1" noChangeArrowheads="1"/>
          </p:cNvPicPr>
          <p:nvPr/>
        </p:nvPicPr>
        <p:blipFill>
          <a:blip r:embed="rId2">
            <a:lum bright="40000" contrast="-40000"/>
          </a:blip>
          <a:srcRect/>
          <a:stretch>
            <a:fillRect/>
          </a:stretch>
        </p:blipFill>
        <p:spPr bwMode="auto">
          <a:xfrm>
            <a:off x="0" y="0"/>
            <a:ext cx="9144000" cy="6858000"/>
          </a:xfrm>
          <a:prstGeom prst="rect">
            <a:avLst/>
          </a:prstGeom>
          <a:noFill/>
        </p:spPr>
      </p:pic>
      <p:sp>
        <p:nvSpPr>
          <p:cNvPr id="3" name="TextBox 2"/>
          <p:cNvSpPr txBox="1"/>
          <p:nvPr/>
        </p:nvSpPr>
        <p:spPr>
          <a:xfrm>
            <a:off x="685800" y="101025"/>
            <a:ext cx="7315200" cy="584775"/>
          </a:xfrm>
          <a:prstGeom prst="rect">
            <a:avLst/>
          </a:prstGeom>
          <a:noFill/>
        </p:spPr>
        <p:txBody>
          <a:bodyPr wrap="square" rtlCol="0">
            <a:spAutoFit/>
          </a:bodyPr>
          <a:lstStyle/>
          <a:p>
            <a:r>
              <a:rPr lang="en-US" sz="3200" dirty="0" smtClean="0">
                <a:solidFill>
                  <a:srgbClr val="FF0000"/>
                </a:solidFill>
                <a:latin typeface="Aharoni" pitchFamily="2" charset="-79"/>
                <a:cs typeface="Aharoni" pitchFamily="2" charset="-79"/>
              </a:rPr>
              <a:t>RECENT KEY ACHIVEMENTS</a:t>
            </a:r>
            <a:endParaRPr lang="en-US" sz="3200" dirty="0">
              <a:solidFill>
                <a:srgbClr val="FF0000"/>
              </a:solidFill>
              <a:latin typeface="Aharoni" pitchFamily="2" charset="-79"/>
              <a:cs typeface="Aharoni" pitchFamily="2" charset="-79"/>
            </a:endParaRPr>
          </a:p>
        </p:txBody>
      </p:sp>
      <p:sp>
        <p:nvSpPr>
          <p:cNvPr id="4" name="TextBox 3"/>
          <p:cNvSpPr txBox="1"/>
          <p:nvPr/>
        </p:nvSpPr>
        <p:spPr>
          <a:xfrm>
            <a:off x="381000" y="838200"/>
            <a:ext cx="8382000" cy="6186309"/>
          </a:xfrm>
          <a:prstGeom prst="rect">
            <a:avLst/>
          </a:prstGeom>
          <a:noFill/>
        </p:spPr>
        <p:txBody>
          <a:bodyPr wrap="square" rtlCol="0">
            <a:spAutoFit/>
          </a:bodyPr>
          <a:lstStyle/>
          <a:p>
            <a:pPr algn="just"/>
            <a:r>
              <a:rPr lang="en-US" dirty="0" smtClean="0">
                <a:effectLst>
                  <a:outerShdw blurRad="38100" dist="38100" dir="2700000" algn="tl">
                    <a:srgbClr val="000000">
                      <a:alpha val="43137"/>
                    </a:srgbClr>
                  </a:outerShdw>
                </a:effectLst>
              </a:rPr>
              <a:t>1. </a:t>
            </a:r>
            <a:r>
              <a:rPr lang="en-US" i="1" dirty="0" smtClean="0">
                <a:effectLst>
                  <a:outerShdw blurRad="38100" dist="38100" dir="2700000" algn="tl">
                    <a:srgbClr val="000000">
                      <a:alpha val="43137"/>
                    </a:srgbClr>
                  </a:outerShdw>
                </a:effectLst>
              </a:rPr>
              <a:t>Constructions of </a:t>
            </a:r>
            <a:r>
              <a:rPr lang="en-US" b="1" i="1" dirty="0" smtClean="0">
                <a:effectLst>
                  <a:outerShdw blurRad="38100" dist="38100" dir="2700000" algn="tl">
                    <a:srgbClr val="000000">
                      <a:alpha val="43137"/>
                    </a:srgbClr>
                  </a:outerShdw>
                </a:effectLst>
              </a:rPr>
              <a:t>12 MLD</a:t>
            </a:r>
            <a:r>
              <a:rPr lang="en-US" i="1" dirty="0" smtClean="0">
                <a:effectLst>
                  <a:outerShdw blurRad="38100" dist="38100" dir="2700000" algn="tl">
                    <a:srgbClr val="000000">
                      <a:alpha val="43137"/>
                    </a:srgbClr>
                  </a:outerShdw>
                </a:effectLst>
              </a:rPr>
              <a:t> Water Treatment Plant at </a:t>
            </a:r>
            <a:r>
              <a:rPr lang="en-US" i="1" dirty="0" err="1" smtClean="0">
                <a:effectLst>
                  <a:outerShdw blurRad="38100" dist="38100" dir="2700000" algn="tl">
                    <a:srgbClr val="000000">
                      <a:alpha val="43137"/>
                    </a:srgbClr>
                  </a:outerShdw>
                </a:effectLst>
              </a:rPr>
              <a:t>Shahganj</a:t>
            </a:r>
            <a:r>
              <a:rPr lang="en-US" i="1" dirty="0" smtClean="0">
                <a:effectLst>
                  <a:outerShdw blurRad="38100" dist="38100" dir="2700000" algn="tl">
                    <a:srgbClr val="000000">
                      <a:alpha val="43137"/>
                    </a:srgbClr>
                  </a:outerShdw>
                </a:effectLst>
              </a:rPr>
              <a:t>, Dist </a:t>
            </a:r>
            <a:r>
              <a:rPr lang="en-US" i="1" dirty="0" err="1" smtClean="0">
                <a:effectLst>
                  <a:outerShdw blurRad="38100" dist="38100" dir="2700000" algn="tl">
                    <a:srgbClr val="000000">
                      <a:alpha val="43137"/>
                    </a:srgbClr>
                  </a:outerShdw>
                </a:effectLst>
              </a:rPr>
              <a:t>Budni</a:t>
            </a:r>
            <a:r>
              <a:rPr lang="en-US" i="1" dirty="0" smtClean="0">
                <a:effectLst>
                  <a:outerShdw blurRad="38100" dist="38100" dir="2700000" algn="tl">
                    <a:srgbClr val="000000">
                      <a:alpha val="43137"/>
                    </a:srgbClr>
                  </a:outerShdw>
                </a:effectLst>
              </a:rPr>
              <a:t> (</a:t>
            </a:r>
            <a:r>
              <a:rPr lang="en-US" i="1" dirty="0" err="1" smtClean="0">
                <a:effectLst>
                  <a:outerShdw blurRad="38100" dist="38100" dir="2700000" algn="tl">
                    <a:srgbClr val="000000">
                      <a:alpha val="43137"/>
                    </a:srgbClr>
                  </a:outerShdw>
                </a:effectLst>
              </a:rPr>
              <a:t>Jindal</a:t>
            </a:r>
            <a:r>
              <a:rPr lang="en-US" i="1" dirty="0" smtClean="0">
                <a:effectLst>
                  <a:outerShdw blurRad="38100" dist="38100" dir="2700000" algn="tl">
                    <a:srgbClr val="000000">
                      <a:alpha val="43137"/>
                    </a:srgbClr>
                  </a:outerShdw>
                </a:effectLst>
              </a:rPr>
              <a:t> infra ltd ) </a:t>
            </a:r>
            <a:endParaRPr lang="en-US" dirty="0" smtClean="0">
              <a:effectLst>
                <a:outerShdw blurRad="38100" dist="38100" dir="2700000" algn="tl">
                  <a:srgbClr val="000000">
                    <a:alpha val="43137"/>
                  </a:srgbClr>
                </a:outerShdw>
              </a:effectLst>
            </a:endParaRPr>
          </a:p>
          <a:p>
            <a:pPr algn="just"/>
            <a:endParaRPr lang="en-US" dirty="0" smtClean="0">
              <a:effectLst>
                <a:outerShdw blurRad="38100" dist="38100" dir="2700000" algn="tl">
                  <a:srgbClr val="000000">
                    <a:alpha val="43137"/>
                  </a:srgbClr>
                </a:outerShdw>
              </a:effectLst>
            </a:endParaRPr>
          </a:p>
          <a:p>
            <a:pPr algn="just"/>
            <a:r>
              <a:rPr lang="en-US" dirty="0" smtClean="0">
                <a:effectLst>
                  <a:outerShdw blurRad="38100" dist="38100" dir="2700000" algn="tl">
                    <a:srgbClr val="000000">
                      <a:alpha val="43137"/>
                    </a:srgbClr>
                  </a:outerShdw>
                </a:effectLst>
              </a:rPr>
              <a:t>2. </a:t>
            </a:r>
            <a:r>
              <a:rPr lang="en-US" i="1" dirty="0" smtClean="0">
                <a:effectLst>
                  <a:outerShdw blurRad="38100" dist="38100" dir="2700000" algn="tl">
                    <a:srgbClr val="000000">
                      <a:alpha val="43137"/>
                    </a:srgbClr>
                  </a:outerShdw>
                </a:effectLst>
              </a:rPr>
              <a:t>Constructions of </a:t>
            </a:r>
            <a:r>
              <a:rPr lang="en-US" b="1" i="1" dirty="0" smtClean="0">
                <a:effectLst>
                  <a:outerShdw blurRad="38100" dist="38100" dir="2700000" algn="tl">
                    <a:srgbClr val="000000">
                      <a:alpha val="43137"/>
                    </a:srgbClr>
                  </a:outerShdw>
                </a:effectLst>
              </a:rPr>
              <a:t>30 MLD </a:t>
            </a:r>
            <a:r>
              <a:rPr lang="en-US" i="1" dirty="0" smtClean="0">
                <a:effectLst>
                  <a:outerShdw blurRad="38100" dist="38100" dir="2700000" algn="tl">
                    <a:srgbClr val="000000">
                      <a:alpha val="43137"/>
                    </a:srgbClr>
                  </a:outerShdw>
                </a:effectLst>
              </a:rPr>
              <a:t>water Treatment Plant at </a:t>
            </a:r>
            <a:r>
              <a:rPr lang="en-US" i="1" dirty="0" err="1" smtClean="0">
                <a:effectLst>
                  <a:outerShdw blurRad="38100" dist="38100" dir="2700000" algn="tl">
                    <a:srgbClr val="000000">
                      <a:alpha val="43137"/>
                    </a:srgbClr>
                  </a:outerShdw>
                </a:effectLst>
              </a:rPr>
              <a:t>Singrouli</a:t>
            </a:r>
            <a:r>
              <a:rPr lang="en-US" i="1" dirty="0" smtClean="0">
                <a:effectLst>
                  <a:outerShdw blurRad="38100" dist="38100" dir="2700000" algn="tl">
                    <a:srgbClr val="000000">
                      <a:alpha val="43137"/>
                    </a:srgbClr>
                  </a:outerShdw>
                </a:effectLst>
              </a:rPr>
              <a:t> (M.P) behalf of  </a:t>
            </a:r>
            <a:r>
              <a:rPr lang="en-US" i="1" dirty="0" err="1" smtClean="0">
                <a:effectLst>
                  <a:outerShdw blurRad="38100" dist="38100" dir="2700000" algn="tl">
                    <a:srgbClr val="000000">
                      <a:alpha val="43137"/>
                    </a:srgbClr>
                  </a:outerShdw>
                </a:effectLst>
              </a:rPr>
              <a:t>Thermax</a:t>
            </a:r>
            <a:r>
              <a:rPr lang="en-US" i="1" dirty="0" smtClean="0">
                <a:effectLst>
                  <a:outerShdw blurRad="38100" dist="38100" dir="2700000" algn="tl">
                    <a:srgbClr val="000000">
                      <a:alpha val="43137"/>
                    </a:srgbClr>
                  </a:outerShdw>
                </a:effectLst>
              </a:rPr>
              <a:t> Ltd - </a:t>
            </a:r>
            <a:r>
              <a:rPr lang="en-US" i="1" dirty="0" err="1" smtClean="0">
                <a:effectLst>
                  <a:outerShdw blurRad="38100" dist="38100" dir="2700000" algn="tl">
                    <a:srgbClr val="000000">
                      <a:alpha val="43137"/>
                    </a:srgbClr>
                  </a:outerShdw>
                </a:effectLst>
              </a:rPr>
              <a:t>Hindlaco</a:t>
            </a:r>
            <a:r>
              <a:rPr lang="en-US" i="1" dirty="0" smtClean="0">
                <a:effectLst>
                  <a:outerShdw blurRad="38100" dist="38100" dir="2700000" algn="tl">
                    <a:srgbClr val="000000">
                      <a:alpha val="43137"/>
                    </a:srgbClr>
                  </a:outerShdw>
                </a:effectLst>
              </a:rPr>
              <a:t>, Mahan aluminum projects</a:t>
            </a:r>
            <a:endParaRPr lang="en-US" dirty="0" smtClean="0">
              <a:effectLst>
                <a:outerShdw blurRad="38100" dist="38100" dir="2700000" algn="tl">
                  <a:srgbClr val="000000">
                    <a:alpha val="43137"/>
                  </a:srgbClr>
                </a:outerShdw>
              </a:effectLst>
            </a:endParaRPr>
          </a:p>
          <a:p>
            <a:pPr algn="just"/>
            <a:endParaRPr lang="en-US" dirty="0" smtClean="0">
              <a:effectLst>
                <a:outerShdw blurRad="38100" dist="38100" dir="2700000" algn="tl">
                  <a:srgbClr val="000000">
                    <a:alpha val="43137"/>
                  </a:srgbClr>
                </a:outerShdw>
              </a:effectLst>
            </a:endParaRPr>
          </a:p>
          <a:p>
            <a:pPr algn="just"/>
            <a:r>
              <a:rPr lang="en-US" dirty="0" smtClean="0">
                <a:effectLst>
                  <a:outerShdw blurRad="38100" dist="38100" dir="2700000" algn="tl">
                    <a:srgbClr val="000000">
                      <a:alpha val="43137"/>
                    </a:srgbClr>
                  </a:outerShdw>
                </a:effectLst>
              </a:rPr>
              <a:t>3. </a:t>
            </a:r>
            <a:r>
              <a:rPr lang="en-US" i="1" dirty="0" smtClean="0">
                <a:effectLst>
                  <a:outerShdw blurRad="38100" dist="38100" dir="2700000" algn="tl">
                    <a:srgbClr val="000000">
                      <a:alpha val="43137"/>
                    </a:srgbClr>
                  </a:outerShdw>
                </a:effectLst>
              </a:rPr>
              <a:t>Design Drawing &amp; Constructions of </a:t>
            </a:r>
            <a:r>
              <a:rPr lang="en-US" b="1" i="1" dirty="0" smtClean="0">
                <a:effectLst>
                  <a:outerShdw blurRad="38100" dist="38100" dir="2700000" algn="tl">
                    <a:srgbClr val="000000">
                      <a:alpha val="43137"/>
                    </a:srgbClr>
                  </a:outerShdw>
                </a:effectLst>
              </a:rPr>
              <a:t>45 MLD Sewage Treatment Plant</a:t>
            </a:r>
            <a:r>
              <a:rPr lang="en-US" i="1" dirty="0" smtClean="0">
                <a:effectLst>
                  <a:outerShdw blurRad="38100" dist="38100" dir="2700000" algn="tl">
                    <a:srgbClr val="000000">
                      <a:alpha val="43137"/>
                    </a:srgbClr>
                  </a:outerShdw>
                </a:effectLst>
              </a:rPr>
              <a:t>- </a:t>
            </a:r>
            <a:r>
              <a:rPr lang="en-US" i="1" dirty="0" err="1" smtClean="0">
                <a:effectLst>
                  <a:outerShdw blurRad="38100" dist="38100" dir="2700000" algn="tl">
                    <a:srgbClr val="000000">
                      <a:alpha val="43137"/>
                    </a:srgbClr>
                  </a:outerShdw>
                </a:effectLst>
              </a:rPr>
              <a:t>Gharpore</a:t>
            </a:r>
            <a:r>
              <a:rPr lang="en-US" i="1" dirty="0" smtClean="0">
                <a:effectLst>
                  <a:outerShdw blurRad="38100" dist="38100" dir="2700000" algn="tl">
                    <a:srgbClr val="000000">
                      <a:alpha val="43137"/>
                    </a:srgbClr>
                  </a:outerShdw>
                </a:effectLst>
              </a:rPr>
              <a:t> engineering by Bhavnagar Municipal Corporation</a:t>
            </a:r>
            <a:endParaRPr lang="en-US" dirty="0" smtClean="0">
              <a:effectLst>
                <a:outerShdw blurRad="38100" dist="38100" dir="2700000" algn="tl">
                  <a:srgbClr val="000000">
                    <a:alpha val="43137"/>
                  </a:srgbClr>
                </a:outerShdw>
              </a:effectLst>
            </a:endParaRPr>
          </a:p>
          <a:p>
            <a:pPr algn="just"/>
            <a:endParaRPr lang="en-US" dirty="0" smtClean="0">
              <a:effectLst>
                <a:outerShdw blurRad="38100" dist="38100" dir="2700000" algn="tl">
                  <a:srgbClr val="000000">
                    <a:alpha val="43137"/>
                  </a:srgbClr>
                </a:outerShdw>
              </a:effectLst>
            </a:endParaRPr>
          </a:p>
          <a:p>
            <a:pPr algn="just"/>
            <a:r>
              <a:rPr lang="en-US" dirty="0" smtClean="0">
                <a:effectLst>
                  <a:outerShdw blurRad="38100" dist="38100" dir="2700000" algn="tl">
                    <a:srgbClr val="000000">
                      <a:alpha val="43137"/>
                    </a:srgbClr>
                  </a:outerShdw>
                </a:effectLst>
              </a:rPr>
              <a:t>4. </a:t>
            </a:r>
            <a:r>
              <a:rPr lang="en-US" i="1" dirty="0" smtClean="0">
                <a:effectLst>
                  <a:outerShdw blurRad="38100" dist="38100" dir="2700000" algn="tl">
                    <a:srgbClr val="000000">
                      <a:alpha val="43137"/>
                    </a:srgbClr>
                  </a:outerShdw>
                </a:effectLst>
              </a:rPr>
              <a:t>Operation and maintenance of    </a:t>
            </a:r>
            <a:r>
              <a:rPr lang="en-US" b="1" i="1" dirty="0" smtClean="0">
                <a:effectLst>
                  <a:outerShdw blurRad="38100" dist="38100" dir="2700000" algn="tl">
                    <a:srgbClr val="000000">
                      <a:alpha val="43137"/>
                    </a:srgbClr>
                  </a:outerShdw>
                </a:effectLst>
              </a:rPr>
              <a:t>90 MLD  WTP for  BORL – </a:t>
            </a:r>
            <a:r>
              <a:rPr lang="en-US" b="1" i="1" dirty="0" err="1" smtClean="0">
                <a:effectLst>
                  <a:outerShdw blurRad="38100" dist="38100" dir="2700000" algn="tl">
                    <a:srgbClr val="000000">
                      <a:alpha val="43137"/>
                    </a:srgbClr>
                  </a:outerShdw>
                </a:effectLst>
              </a:rPr>
              <a:t>Bina</a:t>
            </a:r>
            <a:r>
              <a:rPr lang="en-US" b="1" i="1" dirty="0" smtClean="0">
                <a:effectLst>
                  <a:outerShdw blurRad="38100" dist="38100" dir="2700000" algn="tl">
                    <a:srgbClr val="000000">
                      <a:alpha val="43137"/>
                    </a:srgbClr>
                  </a:outerShdw>
                </a:effectLst>
              </a:rPr>
              <a:t> MP</a:t>
            </a:r>
            <a:endParaRPr lang="en-US" dirty="0" smtClean="0">
              <a:effectLst>
                <a:outerShdw blurRad="38100" dist="38100" dir="2700000" algn="tl">
                  <a:srgbClr val="000000">
                    <a:alpha val="43137"/>
                  </a:srgbClr>
                </a:outerShdw>
              </a:effectLst>
            </a:endParaRPr>
          </a:p>
          <a:p>
            <a:pPr algn="just"/>
            <a:endParaRPr lang="en-US" dirty="0" smtClean="0">
              <a:effectLst>
                <a:outerShdw blurRad="38100" dist="38100" dir="2700000" algn="tl">
                  <a:srgbClr val="000000">
                    <a:alpha val="43137"/>
                  </a:srgbClr>
                </a:outerShdw>
              </a:effectLst>
            </a:endParaRPr>
          </a:p>
          <a:p>
            <a:pPr algn="just"/>
            <a:r>
              <a:rPr lang="en-US" dirty="0" smtClean="0">
                <a:effectLst>
                  <a:outerShdw blurRad="38100" dist="38100" dir="2700000" algn="tl">
                    <a:srgbClr val="000000">
                      <a:alpha val="43137"/>
                    </a:srgbClr>
                  </a:outerShdw>
                </a:effectLst>
              </a:rPr>
              <a:t>5. </a:t>
            </a:r>
            <a:r>
              <a:rPr lang="en-US" i="1" dirty="0" smtClean="0">
                <a:effectLst>
                  <a:outerShdw blurRad="38100" dist="38100" dir="2700000" algn="tl">
                    <a:srgbClr val="000000">
                      <a:alpha val="43137"/>
                    </a:srgbClr>
                  </a:outerShdw>
                </a:effectLst>
              </a:rPr>
              <a:t>Design Drawing &amp; Constructions of </a:t>
            </a:r>
            <a:r>
              <a:rPr lang="en-US" b="1" i="1" dirty="0" smtClean="0">
                <a:effectLst>
                  <a:outerShdw blurRad="38100" dist="38100" dir="2700000" algn="tl">
                    <a:srgbClr val="000000">
                      <a:alpha val="43137"/>
                    </a:srgbClr>
                  </a:outerShdw>
                </a:effectLst>
              </a:rPr>
              <a:t>12.00 </a:t>
            </a:r>
            <a:r>
              <a:rPr lang="en-US" i="1" dirty="0" smtClean="0">
                <a:effectLst>
                  <a:outerShdw blurRad="38100" dist="38100" dir="2700000" algn="tl">
                    <a:srgbClr val="000000">
                      <a:alpha val="43137"/>
                    </a:srgbClr>
                  </a:outerShdw>
                </a:effectLst>
              </a:rPr>
              <a:t>MLD Water Treatment Plant, CFCL Kota by </a:t>
            </a:r>
            <a:r>
              <a:rPr lang="en-US" i="1" dirty="0" err="1" smtClean="0">
                <a:effectLst>
                  <a:outerShdw blurRad="38100" dist="38100" dir="2700000" algn="tl">
                    <a:srgbClr val="000000">
                      <a:alpha val="43137"/>
                    </a:srgbClr>
                  </a:outerShdw>
                </a:effectLst>
              </a:rPr>
              <a:t>Thermax</a:t>
            </a:r>
            <a:r>
              <a:rPr lang="en-US" i="1" dirty="0" smtClean="0">
                <a:effectLst>
                  <a:outerShdw blurRad="38100" dist="38100" dir="2700000" algn="tl">
                    <a:srgbClr val="000000">
                      <a:alpha val="43137"/>
                    </a:srgbClr>
                  </a:outerShdw>
                </a:effectLst>
              </a:rPr>
              <a:t>.</a:t>
            </a:r>
          </a:p>
          <a:p>
            <a:pPr algn="just"/>
            <a:endParaRPr lang="en-US" i="1" dirty="0" smtClean="0">
              <a:effectLst>
                <a:outerShdw blurRad="38100" dist="38100" dir="2700000" algn="tl">
                  <a:srgbClr val="000000">
                    <a:alpha val="43137"/>
                  </a:srgbClr>
                </a:outerShdw>
              </a:effectLst>
            </a:endParaRPr>
          </a:p>
          <a:p>
            <a:pPr algn="just"/>
            <a:r>
              <a:rPr lang="en-US" i="1" dirty="0" smtClean="0">
                <a:effectLst>
                  <a:outerShdw blurRad="38100" dist="38100" dir="2700000" algn="tl">
                    <a:srgbClr val="000000">
                      <a:alpha val="43137"/>
                    </a:srgbClr>
                  </a:outerShdw>
                </a:effectLst>
              </a:rPr>
              <a:t>6. Electrical Design Drawing &amp; Construction of API Plant, </a:t>
            </a:r>
            <a:r>
              <a:rPr lang="en-US" b="1" i="1" dirty="0" smtClean="0">
                <a:effectLst>
                  <a:outerShdw blurRad="38100" dist="38100" dir="2700000" algn="tl">
                    <a:srgbClr val="000000">
                      <a:alpha val="43137"/>
                    </a:srgbClr>
                  </a:outerShdw>
                </a:effectLst>
              </a:rPr>
              <a:t>THINQ PHARMA CR0 LIMITED</a:t>
            </a:r>
            <a:r>
              <a:rPr lang="en-US" i="1" dirty="0" smtClean="0">
                <a:effectLst>
                  <a:outerShdw blurRad="38100" dist="38100" dir="2700000" algn="tl">
                    <a:srgbClr val="000000">
                      <a:alpha val="43137"/>
                    </a:srgbClr>
                  </a:outerShdw>
                </a:effectLst>
              </a:rPr>
              <a:t>. </a:t>
            </a:r>
            <a:endParaRPr lang="en-US" dirty="0" smtClean="0">
              <a:effectLst>
                <a:outerShdw blurRad="38100" dist="38100" dir="2700000" algn="tl">
                  <a:srgbClr val="000000">
                    <a:alpha val="43137"/>
                  </a:srgbClr>
                </a:outerShdw>
              </a:effectLst>
            </a:endParaRPr>
          </a:p>
          <a:p>
            <a:pPr algn="just"/>
            <a:endParaRPr lang="en-US" dirty="0" smtClean="0">
              <a:effectLst>
                <a:outerShdw blurRad="38100" dist="38100" dir="2700000" algn="tl">
                  <a:srgbClr val="000000">
                    <a:alpha val="43137"/>
                  </a:srgbClr>
                </a:outerShdw>
              </a:effectLst>
            </a:endParaRPr>
          </a:p>
          <a:p>
            <a:pPr algn="just"/>
            <a:r>
              <a:rPr lang="en-US" dirty="0" smtClean="0">
                <a:effectLst>
                  <a:outerShdw blurRad="38100" dist="38100" dir="2700000" algn="tl">
                    <a:srgbClr val="000000">
                      <a:alpha val="43137"/>
                    </a:srgbClr>
                  </a:outerShdw>
                </a:effectLst>
              </a:rPr>
              <a:t>The above project are covered with Installation, testing and commissioning of the plants.</a:t>
            </a:r>
          </a:p>
          <a:p>
            <a:pPr algn="just"/>
            <a:endParaRPr lang="en-US" dirty="0" smtClean="0">
              <a:effectLst>
                <a:outerShdw blurRad="38100" dist="38100" dir="2700000" algn="tl">
                  <a:srgbClr val="000000">
                    <a:alpha val="43137"/>
                  </a:srgbClr>
                </a:outerShdw>
              </a:effectLst>
            </a:endParaRPr>
          </a:p>
          <a:p>
            <a:pPr algn="just"/>
            <a:r>
              <a:rPr lang="en-US" b="1" dirty="0" smtClean="0">
                <a:effectLst>
                  <a:outerShdw blurRad="38100" dist="38100" dir="2700000" algn="tl">
                    <a:srgbClr val="000000">
                      <a:alpha val="43137"/>
                    </a:srgbClr>
                  </a:outerShdw>
                </a:effectLst>
              </a:rPr>
              <a:t>"We have been officially invited by Project Implementation Unit, PWD Bhopal to give Seminar on STP and ETP under INDIAN BUILDING CONGRESS , Chapter Bhopal"</a:t>
            </a:r>
            <a:r>
              <a:rPr lang="en-US" dirty="0" smtClean="0">
                <a:effectLst>
                  <a:outerShdw blurRad="38100" dist="38100" dir="2700000" algn="tl">
                    <a:srgbClr val="000000">
                      <a:alpha val="43137"/>
                    </a:srgbClr>
                  </a:outerShdw>
                </a:effectLst>
              </a:rPr>
              <a:t> </a:t>
            </a:r>
          </a:p>
          <a:p>
            <a:pPr algn="just"/>
            <a:endParaRPr lang="en-US"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101025"/>
            <a:ext cx="7315200" cy="584775"/>
          </a:xfrm>
          <a:prstGeom prst="rect">
            <a:avLst/>
          </a:prstGeom>
          <a:noFill/>
        </p:spPr>
        <p:txBody>
          <a:bodyPr wrap="square" rtlCol="0">
            <a:spAutoFit/>
          </a:bodyPr>
          <a:lstStyle/>
          <a:p>
            <a:r>
              <a:rPr lang="en-US" sz="3200" dirty="0" smtClean="0">
                <a:solidFill>
                  <a:srgbClr val="FF0000"/>
                </a:solidFill>
                <a:latin typeface="Aharoni" pitchFamily="2" charset="-79"/>
                <a:cs typeface="Aharoni" pitchFamily="2" charset="-79"/>
              </a:rPr>
              <a:t>LIST OF PLANT MACHINERY</a:t>
            </a:r>
            <a:endParaRPr lang="en-US" sz="3200" dirty="0">
              <a:solidFill>
                <a:srgbClr val="FF0000"/>
              </a:solidFill>
              <a:latin typeface="Aharoni" pitchFamily="2" charset="-79"/>
              <a:cs typeface="Aharoni" pitchFamily="2" charset="-79"/>
            </a:endParaRPr>
          </a:p>
        </p:txBody>
      </p:sp>
      <p:graphicFrame>
        <p:nvGraphicFramePr>
          <p:cNvPr id="4" name="Table 3"/>
          <p:cNvGraphicFramePr>
            <a:graphicFrameLocks noGrp="1"/>
          </p:cNvGraphicFramePr>
          <p:nvPr/>
        </p:nvGraphicFramePr>
        <p:xfrm>
          <a:off x="381000" y="928938"/>
          <a:ext cx="8458200" cy="5394960"/>
        </p:xfrm>
        <a:graphic>
          <a:graphicData uri="http://schemas.openxmlformats.org/drawingml/2006/table">
            <a:tbl>
              <a:tblPr firstRow="1" bandRow="1">
                <a:tableStyleId>{5C22544A-7EE6-4342-B048-85BDC9FD1C3A}</a:tableStyleId>
              </a:tblPr>
              <a:tblGrid>
                <a:gridCol w="990600"/>
                <a:gridCol w="4191000"/>
                <a:gridCol w="1981200"/>
                <a:gridCol w="1295400"/>
              </a:tblGrid>
              <a:tr h="351222">
                <a:tc>
                  <a:txBody>
                    <a:bodyPr/>
                    <a:lstStyle/>
                    <a:p>
                      <a:r>
                        <a:rPr lang="en-US" dirty="0" smtClean="0"/>
                        <a:t>SR NO.</a:t>
                      </a:r>
                      <a:endParaRPr lang="en-US" dirty="0"/>
                    </a:p>
                  </a:txBody>
                  <a:tcPr/>
                </a:tc>
                <a:tc>
                  <a:txBody>
                    <a:bodyPr/>
                    <a:lstStyle/>
                    <a:p>
                      <a:r>
                        <a:rPr lang="en-US" dirty="0" smtClean="0"/>
                        <a:t>DESCRIPTION</a:t>
                      </a:r>
                      <a:endParaRPr lang="en-US" dirty="0"/>
                    </a:p>
                  </a:txBody>
                  <a:tcPr/>
                </a:tc>
                <a:tc>
                  <a:txBody>
                    <a:bodyPr/>
                    <a:lstStyle/>
                    <a:p>
                      <a:r>
                        <a:rPr lang="en-US" dirty="0" smtClean="0"/>
                        <a:t>CAPACITY</a:t>
                      </a:r>
                      <a:endParaRPr lang="en-US" dirty="0"/>
                    </a:p>
                  </a:txBody>
                  <a:tcPr/>
                </a:tc>
                <a:tc>
                  <a:txBody>
                    <a:bodyPr/>
                    <a:lstStyle/>
                    <a:p>
                      <a:r>
                        <a:rPr lang="en-US" dirty="0" smtClean="0"/>
                        <a:t>QUANTITY</a:t>
                      </a:r>
                      <a:endParaRPr lang="en-US" dirty="0"/>
                    </a:p>
                  </a:txBody>
                  <a:tcPr/>
                </a:tc>
              </a:tr>
              <a:tr h="259808">
                <a:tc>
                  <a:txBody>
                    <a:bodyPr/>
                    <a:lstStyle/>
                    <a:p>
                      <a:pPr algn="ctr"/>
                      <a:r>
                        <a:rPr lang="en-US" sz="1200" b="1" dirty="0" smtClean="0"/>
                        <a:t>1.</a:t>
                      </a:r>
                      <a:endParaRPr lang="en-US" sz="1200" b="1" dirty="0"/>
                    </a:p>
                  </a:txBody>
                  <a:tcPr/>
                </a:tc>
                <a:tc>
                  <a:txBody>
                    <a:bodyPr/>
                    <a:lstStyle/>
                    <a:p>
                      <a:r>
                        <a:rPr lang="en-US" sz="1200" b="1" dirty="0" smtClean="0"/>
                        <a:t>3 AXIS CNC </a:t>
                      </a:r>
                      <a:r>
                        <a:rPr lang="en-US" sz="1200" b="1" dirty="0" err="1" smtClean="0"/>
                        <a:t>Synchro</a:t>
                      </a:r>
                      <a:r>
                        <a:rPr lang="en-US" sz="1200" b="1" dirty="0" smtClean="0"/>
                        <a:t> Hydraulic Press Brake</a:t>
                      </a:r>
                      <a:endParaRPr lang="en-US" sz="1200" b="1" dirty="0"/>
                    </a:p>
                  </a:txBody>
                  <a:tcPr/>
                </a:tc>
                <a:tc>
                  <a:txBody>
                    <a:bodyPr/>
                    <a:lstStyle/>
                    <a:p>
                      <a:endParaRPr lang="en-US" sz="1200" b="1"/>
                    </a:p>
                  </a:txBody>
                  <a:tcPr/>
                </a:tc>
                <a:tc>
                  <a:txBody>
                    <a:bodyPr/>
                    <a:lstStyle/>
                    <a:p>
                      <a:r>
                        <a:rPr lang="en-US" sz="1200" b="1" dirty="0" smtClean="0"/>
                        <a:t>1 NOS.</a:t>
                      </a:r>
                      <a:endParaRPr lang="en-US" sz="1200" b="1" dirty="0"/>
                    </a:p>
                  </a:txBody>
                  <a:tcPr/>
                </a:tc>
              </a:tr>
              <a:tr h="259808">
                <a:tc>
                  <a:txBody>
                    <a:bodyPr/>
                    <a:lstStyle/>
                    <a:p>
                      <a:pPr algn="ctr"/>
                      <a:r>
                        <a:rPr lang="en-US" sz="1200" b="1" dirty="0" smtClean="0"/>
                        <a:t>2.</a:t>
                      </a:r>
                      <a:endParaRPr lang="en-US" sz="1200" b="1" dirty="0"/>
                    </a:p>
                  </a:txBody>
                  <a:tcPr/>
                </a:tc>
                <a:tc>
                  <a:txBody>
                    <a:bodyPr/>
                    <a:lstStyle/>
                    <a:p>
                      <a:r>
                        <a:rPr lang="en-US" sz="1200" b="1" dirty="0" smtClean="0"/>
                        <a:t>HYDRAULIC SHERING MACHINE</a:t>
                      </a:r>
                      <a:endParaRPr lang="en-US" sz="1200" b="1" dirty="0"/>
                    </a:p>
                  </a:txBody>
                  <a:tcPr/>
                </a:tc>
                <a:tc>
                  <a:txBody>
                    <a:bodyPr/>
                    <a:lstStyle/>
                    <a:p>
                      <a:endParaRPr lang="en-US" sz="1200" b="1" dirty="0"/>
                    </a:p>
                  </a:txBody>
                  <a:tcPr/>
                </a:tc>
                <a:tc>
                  <a:txBody>
                    <a:bodyPr/>
                    <a:lstStyle/>
                    <a:p>
                      <a:r>
                        <a:rPr lang="en-US" sz="1200" b="1" dirty="0" smtClean="0"/>
                        <a:t>1 NOS.</a:t>
                      </a:r>
                      <a:endParaRPr lang="en-US" sz="1200" b="1" dirty="0"/>
                    </a:p>
                  </a:txBody>
                  <a:tcPr/>
                </a:tc>
              </a:tr>
              <a:tr h="259808">
                <a:tc>
                  <a:txBody>
                    <a:bodyPr/>
                    <a:lstStyle/>
                    <a:p>
                      <a:pPr algn="ctr"/>
                      <a:r>
                        <a:rPr lang="en-US" sz="1200" b="1" dirty="0" smtClean="0"/>
                        <a:t>3.</a:t>
                      </a:r>
                      <a:endParaRPr lang="en-US" sz="1200" b="1" dirty="0"/>
                    </a:p>
                  </a:txBody>
                  <a:tcPr/>
                </a:tc>
                <a:tc>
                  <a:txBody>
                    <a:bodyPr/>
                    <a:lstStyle/>
                    <a:p>
                      <a:r>
                        <a:rPr lang="en-US" sz="1200" b="1" dirty="0" smtClean="0"/>
                        <a:t>HYDRAULIC PRESS MACHINE</a:t>
                      </a:r>
                      <a:endParaRPr lang="en-US" sz="1200" b="1" dirty="0"/>
                    </a:p>
                  </a:txBody>
                  <a:tcPr/>
                </a:tc>
                <a:tc>
                  <a:txBody>
                    <a:bodyPr/>
                    <a:lstStyle/>
                    <a:p>
                      <a:endParaRPr lang="en-US" sz="1200" b="1" dirty="0"/>
                    </a:p>
                  </a:txBody>
                  <a:tcPr/>
                </a:tc>
                <a:tc>
                  <a:txBody>
                    <a:bodyPr/>
                    <a:lstStyle/>
                    <a:p>
                      <a:r>
                        <a:rPr lang="en-US" sz="1200" b="1" dirty="0" smtClean="0"/>
                        <a:t>1</a:t>
                      </a:r>
                      <a:r>
                        <a:rPr lang="en-US" sz="1200" b="1" baseline="0" dirty="0" smtClean="0"/>
                        <a:t> NOS.</a:t>
                      </a:r>
                      <a:endParaRPr lang="en-US" sz="1200" b="1" dirty="0"/>
                    </a:p>
                  </a:txBody>
                  <a:tcPr/>
                </a:tc>
              </a:tr>
              <a:tr h="259808">
                <a:tc>
                  <a:txBody>
                    <a:bodyPr/>
                    <a:lstStyle/>
                    <a:p>
                      <a:pPr algn="ctr"/>
                      <a:r>
                        <a:rPr lang="en-US" sz="1200" b="1" dirty="0" smtClean="0"/>
                        <a:t>4.</a:t>
                      </a:r>
                      <a:endParaRPr lang="en-US" sz="1200" b="1" dirty="0"/>
                    </a:p>
                  </a:txBody>
                  <a:tcPr/>
                </a:tc>
                <a:tc>
                  <a:txBody>
                    <a:bodyPr/>
                    <a:lstStyle/>
                    <a:p>
                      <a:r>
                        <a:rPr lang="en-US" sz="1200" b="1" dirty="0" smtClean="0"/>
                        <a:t>SPRAY BOOTH FOR POWEDER COATING</a:t>
                      </a:r>
                      <a:endParaRPr lang="en-US" sz="1200" b="1" dirty="0"/>
                    </a:p>
                  </a:txBody>
                  <a:tcPr/>
                </a:tc>
                <a:tc>
                  <a:txBody>
                    <a:bodyPr/>
                    <a:lstStyle/>
                    <a:p>
                      <a:endParaRPr lang="en-US" sz="1200" b="1" dirty="0"/>
                    </a:p>
                  </a:txBody>
                  <a:tcPr/>
                </a:tc>
                <a:tc>
                  <a:txBody>
                    <a:bodyPr/>
                    <a:lstStyle/>
                    <a:p>
                      <a:r>
                        <a:rPr lang="en-US" sz="1200" b="1" dirty="0" smtClean="0"/>
                        <a:t>1 NOS.</a:t>
                      </a:r>
                      <a:endParaRPr lang="en-US" sz="1200" b="1" dirty="0"/>
                    </a:p>
                  </a:txBody>
                  <a:tcPr/>
                </a:tc>
              </a:tr>
              <a:tr h="259808">
                <a:tc>
                  <a:txBody>
                    <a:bodyPr/>
                    <a:lstStyle/>
                    <a:p>
                      <a:pPr algn="ctr"/>
                      <a:r>
                        <a:rPr lang="en-US" sz="1200" b="1" dirty="0" smtClean="0"/>
                        <a:t>5.</a:t>
                      </a:r>
                      <a:endParaRPr lang="en-US" sz="1200" b="1" dirty="0"/>
                    </a:p>
                  </a:txBody>
                  <a:tcPr/>
                </a:tc>
                <a:tc>
                  <a:txBody>
                    <a:bodyPr/>
                    <a:lstStyle/>
                    <a:p>
                      <a:r>
                        <a:rPr lang="en-US" sz="1200" b="1" dirty="0" smtClean="0"/>
                        <a:t>OVEN</a:t>
                      </a:r>
                      <a:endParaRPr lang="en-US" sz="1200" b="1" dirty="0"/>
                    </a:p>
                  </a:txBody>
                  <a:tcPr/>
                </a:tc>
                <a:tc>
                  <a:txBody>
                    <a:bodyPr/>
                    <a:lstStyle/>
                    <a:p>
                      <a:endParaRPr lang="en-US" sz="1200" b="1" dirty="0"/>
                    </a:p>
                  </a:txBody>
                  <a:tcPr/>
                </a:tc>
                <a:tc>
                  <a:txBody>
                    <a:bodyPr/>
                    <a:lstStyle/>
                    <a:p>
                      <a:r>
                        <a:rPr lang="en-US" sz="1200" b="1" dirty="0" smtClean="0"/>
                        <a:t>1 NOS.</a:t>
                      </a:r>
                      <a:endParaRPr lang="en-US" sz="1200" b="1" dirty="0"/>
                    </a:p>
                  </a:txBody>
                  <a:tcPr/>
                </a:tc>
              </a:tr>
              <a:tr h="259808">
                <a:tc>
                  <a:txBody>
                    <a:bodyPr/>
                    <a:lstStyle/>
                    <a:p>
                      <a:pPr algn="ctr"/>
                      <a:r>
                        <a:rPr lang="en-US" sz="1200" b="1" dirty="0" smtClean="0"/>
                        <a:t>6.</a:t>
                      </a:r>
                      <a:endParaRPr lang="en-US" sz="1200" b="1" dirty="0"/>
                    </a:p>
                  </a:txBody>
                  <a:tcPr/>
                </a:tc>
                <a:tc>
                  <a:txBody>
                    <a:bodyPr/>
                    <a:lstStyle/>
                    <a:p>
                      <a:r>
                        <a:rPr lang="en-US" sz="1200" b="1" dirty="0" smtClean="0"/>
                        <a:t>COMPRESSOR</a:t>
                      </a:r>
                      <a:endParaRPr lang="en-US" sz="1200" b="1" dirty="0"/>
                    </a:p>
                  </a:txBody>
                  <a:tcPr/>
                </a:tc>
                <a:tc>
                  <a:txBody>
                    <a:bodyPr/>
                    <a:lstStyle/>
                    <a:p>
                      <a:endParaRPr lang="en-US" sz="1200" b="1" dirty="0"/>
                    </a:p>
                  </a:txBody>
                  <a:tcPr/>
                </a:tc>
                <a:tc>
                  <a:txBody>
                    <a:bodyPr/>
                    <a:lstStyle/>
                    <a:p>
                      <a:r>
                        <a:rPr lang="en-US" sz="1200" b="1" dirty="0" smtClean="0"/>
                        <a:t>1 NOS.</a:t>
                      </a:r>
                      <a:endParaRPr lang="en-US" sz="1200" b="1" dirty="0"/>
                    </a:p>
                  </a:txBody>
                  <a:tcPr/>
                </a:tc>
              </a:tr>
              <a:tr h="259808">
                <a:tc>
                  <a:txBody>
                    <a:bodyPr/>
                    <a:lstStyle/>
                    <a:p>
                      <a:pPr algn="ctr"/>
                      <a:r>
                        <a:rPr lang="en-US" sz="1200" b="1" dirty="0" smtClean="0"/>
                        <a:t>7.</a:t>
                      </a:r>
                      <a:endParaRPr lang="en-US" sz="1200" b="1" dirty="0"/>
                    </a:p>
                  </a:txBody>
                  <a:tcPr/>
                </a:tc>
                <a:tc>
                  <a:txBody>
                    <a:bodyPr/>
                    <a:lstStyle/>
                    <a:p>
                      <a:r>
                        <a:rPr lang="en-US" sz="1200" b="1" dirty="0" smtClean="0"/>
                        <a:t>WIRE ROPE HOIST</a:t>
                      </a:r>
                      <a:endParaRPr lang="en-US" sz="1200" b="1" dirty="0"/>
                    </a:p>
                  </a:txBody>
                  <a:tcPr/>
                </a:tc>
                <a:tc>
                  <a:txBody>
                    <a:bodyPr/>
                    <a:lstStyle/>
                    <a:p>
                      <a:endParaRPr lang="en-US" sz="1200" b="1" dirty="0"/>
                    </a:p>
                  </a:txBody>
                  <a:tcPr/>
                </a:tc>
                <a:tc>
                  <a:txBody>
                    <a:bodyPr/>
                    <a:lstStyle/>
                    <a:p>
                      <a:r>
                        <a:rPr lang="en-US" sz="1200" b="1" dirty="0" smtClean="0"/>
                        <a:t>1 NOS.</a:t>
                      </a:r>
                      <a:endParaRPr lang="en-US" sz="1200" b="1" dirty="0"/>
                    </a:p>
                  </a:txBody>
                  <a:tcPr/>
                </a:tc>
              </a:tr>
              <a:tr h="259808">
                <a:tc>
                  <a:txBody>
                    <a:bodyPr/>
                    <a:lstStyle/>
                    <a:p>
                      <a:pPr algn="ctr"/>
                      <a:r>
                        <a:rPr lang="en-US" sz="1200" b="1" dirty="0" smtClean="0"/>
                        <a:t>8.</a:t>
                      </a:r>
                      <a:endParaRPr lang="en-US" sz="1200" b="1" dirty="0"/>
                    </a:p>
                  </a:txBody>
                  <a:tcPr/>
                </a:tc>
                <a:tc>
                  <a:txBody>
                    <a:bodyPr/>
                    <a:lstStyle/>
                    <a:p>
                      <a:r>
                        <a:rPr lang="en-US" sz="1200" b="1" dirty="0" smtClean="0"/>
                        <a:t>STAND DRILL MACHINE</a:t>
                      </a:r>
                      <a:endParaRPr lang="en-US" sz="1200" b="1" dirty="0"/>
                    </a:p>
                  </a:txBody>
                  <a:tcPr/>
                </a:tc>
                <a:tc>
                  <a:txBody>
                    <a:bodyPr/>
                    <a:lstStyle/>
                    <a:p>
                      <a:endParaRPr lang="en-US" sz="1200" b="1" dirty="0"/>
                    </a:p>
                  </a:txBody>
                  <a:tcPr/>
                </a:tc>
                <a:tc>
                  <a:txBody>
                    <a:bodyPr/>
                    <a:lstStyle/>
                    <a:p>
                      <a:r>
                        <a:rPr lang="en-US" sz="1200" b="1" dirty="0" smtClean="0"/>
                        <a:t>2 NOS.</a:t>
                      </a:r>
                      <a:endParaRPr lang="en-US" sz="1200" b="1" dirty="0"/>
                    </a:p>
                  </a:txBody>
                  <a:tcPr/>
                </a:tc>
              </a:tr>
              <a:tr h="259808">
                <a:tc>
                  <a:txBody>
                    <a:bodyPr/>
                    <a:lstStyle/>
                    <a:p>
                      <a:pPr algn="ctr"/>
                      <a:r>
                        <a:rPr lang="en-US" sz="1200" b="1" dirty="0" smtClean="0"/>
                        <a:t>9.</a:t>
                      </a:r>
                      <a:endParaRPr lang="en-US" sz="1200" b="1" dirty="0"/>
                    </a:p>
                  </a:txBody>
                  <a:tcPr/>
                </a:tc>
                <a:tc>
                  <a:txBody>
                    <a:bodyPr/>
                    <a:lstStyle/>
                    <a:p>
                      <a:r>
                        <a:rPr lang="en-US" sz="1200" b="1" dirty="0" smtClean="0"/>
                        <a:t>HAND DRILL MACHINE</a:t>
                      </a:r>
                      <a:endParaRPr lang="en-US" sz="1200" b="1" dirty="0"/>
                    </a:p>
                  </a:txBody>
                  <a:tcPr/>
                </a:tc>
                <a:tc>
                  <a:txBody>
                    <a:bodyPr/>
                    <a:lstStyle/>
                    <a:p>
                      <a:endParaRPr lang="en-US" sz="1200" b="1" dirty="0"/>
                    </a:p>
                  </a:txBody>
                  <a:tcPr/>
                </a:tc>
                <a:tc>
                  <a:txBody>
                    <a:bodyPr/>
                    <a:lstStyle/>
                    <a:p>
                      <a:r>
                        <a:rPr lang="en-US" sz="1200" b="1" dirty="0" smtClean="0"/>
                        <a:t>10</a:t>
                      </a:r>
                      <a:r>
                        <a:rPr lang="en-US" sz="1200" b="1" baseline="0" dirty="0" smtClean="0"/>
                        <a:t> NOS.</a:t>
                      </a:r>
                      <a:endParaRPr lang="en-US" sz="1200" b="1" dirty="0"/>
                    </a:p>
                  </a:txBody>
                  <a:tcPr/>
                </a:tc>
              </a:tr>
              <a:tr h="259808">
                <a:tc>
                  <a:txBody>
                    <a:bodyPr/>
                    <a:lstStyle/>
                    <a:p>
                      <a:pPr algn="ctr"/>
                      <a:r>
                        <a:rPr lang="en-US" sz="1200" b="1" dirty="0" smtClean="0"/>
                        <a:t>10.</a:t>
                      </a:r>
                      <a:endParaRPr lang="en-US" sz="1200" b="1" dirty="0"/>
                    </a:p>
                  </a:txBody>
                  <a:tcPr/>
                </a:tc>
                <a:tc>
                  <a:txBody>
                    <a:bodyPr/>
                    <a:lstStyle/>
                    <a:p>
                      <a:r>
                        <a:rPr lang="en-US" sz="1200" b="1" dirty="0" smtClean="0"/>
                        <a:t>GRANDING MACHINE</a:t>
                      </a:r>
                      <a:endParaRPr lang="en-US" sz="1200" b="1" dirty="0"/>
                    </a:p>
                  </a:txBody>
                  <a:tcPr/>
                </a:tc>
                <a:tc>
                  <a:txBody>
                    <a:bodyPr/>
                    <a:lstStyle/>
                    <a:p>
                      <a:endParaRPr lang="en-US" sz="1200" b="1" dirty="0"/>
                    </a:p>
                  </a:txBody>
                  <a:tcPr/>
                </a:tc>
                <a:tc>
                  <a:txBody>
                    <a:bodyPr/>
                    <a:lstStyle/>
                    <a:p>
                      <a:r>
                        <a:rPr lang="en-US" sz="1200" b="1" dirty="0" smtClean="0"/>
                        <a:t>5 NOS.</a:t>
                      </a:r>
                      <a:endParaRPr lang="en-US" sz="1200" b="1" dirty="0"/>
                    </a:p>
                  </a:txBody>
                  <a:tcPr/>
                </a:tc>
              </a:tr>
              <a:tr h="259808">
                <a:tc>
                  <a:txBody>
                    <a:bodyPr/>
                    <a:lstStyle/>
                    <a:p>
                      <a:pPr algn="ctr"/>
                      <a:r>
                        <a:rPr lang="en-US" sz="1200" b="1" dirty="0" smtClean="0"/>
                        <a:t>11.</a:t>
                      </a:r>
                      <a:endParaRPr lang="en-US" sz="1200" b="1" dirty="0"/>
                    </a:p>
                  </a:txBody>
                  <a:tcPr/>
                </a:tc>
                <a:tc>
                  <a:txBody>
                    <a:bodyPr/>
                    <a:lstStyle/>
                    <a:p>
                      <a:r>
                        <a:rPr lang="en-US" sz="1200" b="1" dirty="0" smtClean="0"/>
                        <a:t>WELDING</a:t>
                      </a:r>
                      <a:r>
                        <a:rPr lang="en-US" sz="1200" b="1" baseline="0" dirty="0" smtClean="0"/>
                        <a:t> MACHINE</a:t>
                      </a:r>
                      <a:endParaRPr lang="en-US" sz="1200" b="1" dirty="0"/>
                    </a:p>
                  </a:txBody>
                  <a:tcPr/>
                </a:tc>
                <a:tc>
                  <a:txBody>
                    <a:bodyPr/>
                    <a:lstStyle/>
                    <a:p>
                      <a:endParaRPr lang="en-US" sz="1200" b="1" dirty="0"/>
                    </a:p>
                  </a:txBody>
                  <a:tcPr/>
                </a:tc>
                <a:tc>
                  <a:txBody>
                    <a:bodyPr/>
                    <a:lstStyle/>
                    <a:p>
                      <a:r>
                        <a:rPr lang="en-US" sz="1200" b="1" dirty="0" smtClean="0"/>
                        <a:t>10 NOS</a:t>
                      </a:r>
                      <a:endParaRPr lang="en-US" sz="1200" b="1" dirty="0"/>
                    </a:p>
                  </a:txBody>
                  <a:tcPr/>
                </a:tc>
              </a:tr>
              <a:tr h="259808">
                <a:tc>
                  <a:txBody>
                    <a:bodyPr/>
                    <a:lstStyle/>
                    <a:p>
                      <a:pPr algn="ctr"/>
                      <a:r>
                        <a:rPr lang="en-US" sz="1200" b="1" dirty="0" smtClean="0"/>
                        <a:t>12.</a:t>
                      </a:r>
                      <a:endParaRPr lang="en-US" sz="1200" b="1" dirty="0"/>
                    </a:p>
                  </a:txBody>
                  <a:tcPr/>
                </a:tc>
                <a:tc>
                  <a:txBody>
                    <a:bodyPr/>
                    <a:lstStyle/>
                    <a:p>
                      <a:r>
                        <a:rPr lang="en-US" sz="1200" b="1" dirty="0" smtClean="0"/>
                        <a:t>TUBE BENDER</a:t>
                      </a:r>
                      <a:endParaRPr lang="en-US" sz="1200" b="1" dirty="0"/>
                    </a:p>
                  </a:txBody>
                  <a:tcPr/>
                </a:tc>
                <a:tc>
                  <a:txBody>
                    <a:bodyPr/>
                    <a:lstStyle/>
                    <a:p>
                      <a:endParaRPr lang="en-US" sz="1200" b="1" dirty="0"/>
                    </a:p>
                  </a:txBody>
                  <a:tcPr/>
                </a:tc>
                <a:tc>
                  <a:txBody>
                    <a:bodyPr/>
                    <a:lstStyle/>
                    <a:p>
                      <a:r>
                        <a:rPr lang="en-US" sz="1200" b="1" dirty="0" smtClean="0"/>
                        <a:t>5 NOS.</a:t>
                      </a:r>
                      <a:endParaRPr lang="en-US" sz="1200" b="1" dirty="0"/>
                    </a:p>
                  </a:txBody>
                  <a:tcPr/>
                </a:tc>
              </a:tr>
              <a:tr h="259808">
                <a:tc>
                  <a:txBody>
                    <a:bodyPr/>
                    <a:lstStyle/>
                    <a:p>
                      <a:pPr algn="ctr"/>
                      <a:r>
                        <a:rPr lang="en-US" sz="1200" b="1" dirty="0" smtClean="0"/>
                        <a:t>13.</a:t>
                      </a:r>
                      <a:endParaRPr lang="en-US" sz="1200" b="1" dirty="0"/>
                    </a:p>
                  </a:txBody>
                  <a:tcPr/>
                </a:tc>
                <a:tc>
                  <a:txBody>
                    <a:bodyPr/>
                    <a:lstStyle/>
                    <a:p>
                      <a:r>
                        <a:rPr lang="en-US" sz="1200" b="1" dirty="0" smtClean="0"/>
                        <a:t>SHEET BENDING MACHINE</a:t>
                      </a:r>
                      <a:endParaRPr lang="en-US" sz="1200" b="1" dirty="0"/>
                    </a:p>
                  </a:txBody>
                  <a:tcPr/>
                </a:tc>
                <a:tc>
                  <a:txBody>
                    <a:bodyPr/>
                    <a:lstStyle/>
                    <a:p>
                      <a:endParaRPr lang="en-US" sz="1200" b="1" dirty="0"/>
                    </a:p>
                  </a:txBody>
                  <a:tcPr/>
                </a:tc>
                <a:tc>
                  <a:txBody>
                    <a:bodyPr/>
                    <a:lstStyle/>
                    <a:p>
                      <a:r>
                        <a:rPr lang="en-US" sz="1200" b="1" dirty="0" smtClean="0"/>
                        <a:t>1 NOS</a:t>
                      </a:r>
                      <a:endParaRPr lang="en-US" sz="1200" b="1" dirty="0"/>
                    </a:p>
                  </a:txBody>
                  <a:tcPr/>
                </a:tc>
              </a:tr>
              <a:tr h="259808">
                <a:tc>
                  <a:txBody>
                    <a:bodyPr/>
                    <a:lstStyle/>
                    <a:p>
                      <a:pPr algn="ctr"/>
                      <a:r>
                        <a:rPr lang="en-US" sz="1200" b="1" dirty="0" smtClean="0"/>
                        <a:t>14.</a:t>
                      </a:r>
                      <a:endParaRPr lang="en-US" sz="1200" b="1" dirty="0"/>
                    </a:p>
                  </a:txBody>
                  <a:tcPr/>
                </a:tc>
                <a:tc>
                  <a:txBody>
                    <a:bodyPr/>
                    <a:lstStyle/>
                    <a:p>
                      <a:r>
                        <a:rPr lang="en-US" sz="1200" b="1" dirty="0" smtClean="0"/>
                        <a:t>HYDRAULIK JACK</a:t>
                      </a:r>
                      <a:endParaRPr lang="en-US" sz="1200" b="1" dirty="0"/>
                    </a:p>
                  </a:txBody>
                  <a:tcPr/>
                </a:tc>
                <a:tc>
                  <a:txBody>
                    <a:bodyPr/>
                    <a:lstStyle/>
                    <a:p>
                      <a:endParaRPr lang="en-US" sz="1200" b="1" dirty="0"/>
                    </a:p>
                  </a:txBody>
                  <a:tcPr/>
                </a:tc>
                <a:tc>
                  <a:txBody>
                    <a:bodyPr/>
                    <a:lstStyle/>
                    <a:p>
                      <a:r>
                        <a:rPr lang="en-US" sz="1200" b="1" dirty="0" smtClean="0"/>
                        <a:t>1 SET</a:t>
                      </a:r>
                      <a:endParaRPr lang="en-US" sz="1200" b="1" dirty="0"/>
                    </a:p>
                  </a:txBody>
                  <a:tcPr/>
                </a:tc>
              </a:tr>
              <a:tr h="259808">
                <a:tc>
                  <a:txBody>
                    <a:bodyPr/>
                    <a:lstStyle/>
                    <a:p>
                      <a:pPr algn="ctr"/>
                      <a:r>
                        <a:rPr lang="en-US" sz="1200" b="1" dirty="0" smtClean="0"/>
                        <a:t>15.</a:t>
                      </a:r>
                      <a:endParaRPr lang="en-US" sz="1200" b="1" dirty="0"/>
                    </a:p>
                  </a:txBody>
                  <a:tcPr/>
                </a:tc>
                <a:tc>
                  <a:txBody>
                    <a:bodyPr/>
                    <a:lstStyle/>
                    <a:p>
                      <a:r>
                        <a:rPr lang="en-US" sz="1200" b="1" dirty="0" smtClean="0"/>
                        <a:t>CRIMPING TOOL SET</a:t>
                      </a:r>
                      <a:endParaRPr lang="en-US" sz="1200" b="1" dirty="0"/>
                    </a:p>
                  </a:txBody>
                  <a:tcPr/>
                </a:tc>
                <a:tc>
                  <a:txBody>
                    <a:bodyPr/>
                    <a:lstStyle/>
                    <a:p>
                      <a:endParaRPr lang="en-US" sz="1200" b="1" dirty="0"/>
                    </a:p>
                  </a:txBody>
                  <a:tcPr/>
                </a:tc>
                <a:tc>
                  <a:txBody>
                    <a:bodyPr/>
                    <a:lstStyle/>
                    <a:p>
                      <a:r>
                        <a:rPr lang="en-US" sz="1200" b="1" baseline="0" dirty="0" smtClean="0"/>
                        <a:t>20 NOS</a:t>
                      </a:r>
                      <a:endParaRPr lang="en-US" sz="1200" b="1" dirty="0"/>
                    </a:p>
                  </a:txBody>
                  <a:tcPr/>
                </a:tc>
              </a:tr>
              <a:tr h="259808">
                <a:tc>
                  <a:txBody>
                    <a:bodyPr/>
                    <a:lstStyle/>
                    <a:p>
                      <a:pPr algn="ctr"/>
                      <a:r>
                        <a:rPr lang="en-US" sz="1200" b="1" dirty="0" smtClean="0"/>
                        <a:t>16.</a:t>
                      </a:r>
                      <a:endParaRPr lang="en-US" sz="1200" b="1" dirty="0"/>
                    </a:p>
                  </a:txBody>
                  <a:tcPr/>
                </a:tc>
                <a:tc>
                  <a:txBody>
                    <a:bodyPr/>
                    <a:lstStyle/>
                    <a:p>
                      <a:r>
                        <a:rPr lang="en-US" sz="1200" b="1" dirty="0" smtClean="0"/>
                        <a:t>FERRULE PRINTING MACHINE</a:t>
                      </a:r>
                      <a:endParaRPr lang="en-US" sz="1200" b="1" dirty="0"/>
                    </a:p>
                  </a:txBody>
                  <a:tcPr/>
                </a:tc>
                <a:tc>
                  <a:txBody>
                    <a:bodyPr/>
                    <a:lstStyle/>
                    <a:p>
                      <a:endParaRPr lang="en-US" sz="1200" b="1" dirty="0"/>
                    </a:p>
                  </a:txBody>
                  <a:tcPr/>
                </a:tc>
                <a:tc>
                  <a:txBody>
                    <a:bodyPr/>
                    <a:lstStyle/>
                    <a:p>
                      <a:r>
                        <a:rPr lang="en-US" sz="1200" b="1" dirty="0" smtClean="0"/>
                        <a:t>3 NOS</a:t>
                      </a:r>
                      <a:endParaRPr lang="en-US" sz="1200" b="1" dirty="0"/>
                    </a:p>
                  </a:txBody>
                  <a:tcPr/>
                </a:tc>
              </a:tr>
              <a:tr h="259808">
                <a:tc>
                  <a:txBody>
                    <a:bodyPr/>
                    <a:lstStyle/>
                    <a:p>
                      <a:pPr algn="ctr"/>
                      <a:r>
                        <a:rPr lang="en-US" sz="1200" b="1" dirty="0" smtClean="0"/>
                        <a:t>17.</a:t>
                      </a:r>
                      <a:endParaRPr lang="en-US" sz="1200" b="1" dirty="0"/>
                    </a:p>
                  </a:txBody>
                  <a:tcPr/>
                </a:tc>
                <a:tc>
                  <a:txBody>
                    <a:bodyPr/>
                    <a:lstStyle/>
                    <a:p>
                      <a:r>
                        <a:rPr lang="en-US" sz="1200" b="1" dirty="0" smtClean="0"/>
                        <a:t>TOOL KIT</a:t>
                      </a:r>
                      <a:endParaRPr lang="en-US" sz="1200" b="1" dirty="0"/>
                    </a:p>
                  </a:txBody>
                  <a:tcPr/>
                </a:tc>
                <a:tc>
                  <a:txBody>
                    <a:bodyPr/>
                    <a:lstStyle/>
                    <a:p>
                      <a:endParaRPr lang="en-US" sz="1200" b="1" dirty="0"/>
                    </a:p>
                  </a:txBody>
                  <a:tcPr/>
                </a:tc>
                <a:tc>
                  <a:txBody>
                    <a:bodyPr/>
                    <a:lstStyle/>
                    <a:p>
                      <a:r>
                        <a:rPr lang="en-US" sz="1200" b="1" dirty="0" smtClean="0"/>
                        <a:t>5</a:t>
                      </a:r>
                      <a:r>
                        <a:rPr lang="en-US" sz="1200" b="1" baseline="0" dirty="0" smtClean="0"/>
                        <a:t> SET</a:t>
                      </a:r>
                      <a:endParaRPr lang="en-US" sz="1200" b="1" dirty="0"/>
                    </a:p>
                  </a:txBody>
                  <a:tcPr/>
                </a:tc>
              </a:tr>
              <a:tr h="259808">
                <a:tc>
                  <a:txBody>
                    <a:bodyPr/>
                    <a:lstStyle/>
                    <a:p>
                      <a:pPr algn="ctr"/>
                      <a:r>
                        <a:rPr lang="en-US" sz="1200" b="1" dirty="0" smtClean="0"/>
                        <a:t>18.</a:t>
                      </a:r>
                      <a:endParaRPr lang="en-US" sz="1200" b="1" dirty="0"/>
                    </a:p>
                  </a:txBody>
                  <a:tcPr/>
                </a:tc>
                <a:tc>
                  <a:txBody>
                    <a:bodyPr/>
                    <a:lstStyle/>
                    <a:p>
                      <a:endParaRPr lang="en-US" dirty="0"/>
                    </a:p>
                  </a:txBody>
                  <a:tcPr/>
                </a:tc>
                <a:tc>
                  <a:txBody>
                    <a:bodyPr/>
                    <a:lstStyle/>
                    <a:p>
                      <a:endParaRPr lang="en-US"/>
                    </a:p>
                  </a:txBody>
                  <a:tcPr/>
                </a:tc>
                <a:tc>
                  <a:txBody>
                    <a:bodyPr/>
                    <a:lstStyle/>
                    <a:p>
                      <a:endParaRPr lang="en-US" dirty="0"/>
                    </a:p>
                  </a:txBody>
                  <a:tcPr/>
                </a:tc>
              </a:tr>
            </a:tbl>
          </a:graphicData>
        </a:graphic>
      </p:graphicFrame>
      <p:sp>
        <p:nvSpPr>
          <p:cNvPr id="5"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6"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381000" y="928938"/>
          <a:ext cx="8458200" cy="5120640"/>
        </p:xfrm>
        <a:graphic>
          <a:graphicData uri="http://schemas.openxmlformats.org/drawingml/2006/table">
            <a:tbl>
              <a:tblPr firstRow="1" bandRow="1">
                <a:tableStyleId>{5C22544A-7EE6-4342-B048-85BDC9FD1C3A}</a:tableStyleId>
              </a:tblPr>
              <a:tblGrid>
                <a:gridCol w="990600"/>
                <a:gridCol w="4191000"/>
                <a:gridCol w="1981200"/>
                <a:gridCol w="1295400"/>
              </a:tblGrid>
              <a:tr h="351222">
                <a:tc>
                  <a:txBody>
                    <a:bodyPr/>
                    <a:lstStyle/>
                    <a:p>
                      <a:r>
                        <a:rPr lang="en-US" dirty="0" smtClean="0"/>
                        <a:t>SR NO.C</a:t>
                      </a:r>
                      <a:endParaRPr lang="en-US" dirty="0"/>
                    </a:p>
                  </a:txBody>
                  <a:tcPr/>
                </a:tc>
                <a:tc>
                  <a:txBody>
                    <a:bodyPr/>
                    <a:lstStyle/>
                    <a:p>
                      <a:r>
                        <a:rPr lang="en-US" dirty="0" smtClean="0"/>
                        <a:t>DESCRIPTION</a:t>
                      </a:r>
                      <a:endParaRPr lang="en-US" dirty="0"/>
                    </a:p>
                  </a:txBody>
                  <a:tcPr/>
                </a:tc>
                <a:tc>
                  <a:txBody>
                    <a:bodyPr/>
                    <a:lstStyle/>
                    <a:p>
                      <a:r>
                        <a:rPr lang="en-US" dirty="0" smtClean="0"/>
                        <a:t>CAPACITY</a:t>
                      </a:r>
                      <a:endParaRPr lang="en-US" dirty="0"/>
                    </a:p>
                  </a:txBody>
                  <a:tcPr/>
                </a:tc>
                <a:tc>
                  <a:txBody>
                    <a:bodyPr/>
                    <a:lstStyle/>
                    <a:p>
                      <a:r>
                        <a:rPr lang="en-US" dirty="0" smtClean="0"/>
                        <a:t>QUANTITY</a:t>
                      </a:r>
                      <a:endParaRPr lang="en-US" dirty="0"/>
                    </a:p>
                  </a:txBody>
                  <a:tcPr/>
                </a:tc>
              </a:tr>
              <a:tr h="259808">
                <a:tc>
                  <a:txBody>
                    <a:bodyPr/>
                    <a:lstStyle/>
                    <a:p>
                      <a:pPr algn="ctr"/>
                      <a:r>
                        <a:rPr lang="en-US" sz="1800" b="1" dirty="0" smtClean="0"/>
                        <a:t>1.</a:t>
                      </a:r>
                      <a:endParaRPr lang="en-US" sz="1800" b="1" dirty="0"/>
                    </a:p>
                  </a:txBody>
                  <a:tcPr/>
                </a:tc>
                <a:tc>
                  <a:txBody>
                    <a:bodyPr/>
                    <a:lstStyle/>
                    <a:p>
                      <a:r>
                        <a:rPr lang="en-US" sz="1800" b="1" dirty="0" smtClean="0"/>
                        <a:t>MULTIMETER</a:t>
                      </a:r>
                      <a:endParaRPr lang="en-US" sz="1800" b="1" dirty="0"/>
                    </a:p>
                  </a:txBody>
                  <a:tcPr/>
                </a:tc>
                <a:tc>
                  <a:txBody>
                    <a:bodyPr/>
                    <a:lstStyle/>
                    <a:p>
                      <a:endParaRPr lang="en-US" sz="1800" b="1" dirty="0"/>
                    </a:p>
                  </a:txBody>
                  <a:tcPr/>
                </a:tc>
                <a:tc>
                  <a:txBody>
                    <a:bodyPr/>
                    <a:lstStyle/>
                    <a:p>
                      <a:r>
                        <a:rPr lang="en-US" sz="1800" b="1" dirty="0" smtClean="0"/>
                        <a:t>2 NOS.</a:t>
                      </a:r>
                      <a:endParaRPr lang="en-US" sz="1800" b="1" dirty="0"/>
                    </a:p>
                  </a:txBody>
                  <a:tcPr/>
                </a:tc>
              </a:tr>
              <a:tr h="259808">
                <a:tc>
                  <a:txBody>
                    <a:bodyPr/>
                    <a:lstStyle/>
                    <a:p>
                      <a:pPr algn="ctr"/>
                      <a:r>
                        <a:rPr lang="en-US" sz="1800" b="1" dirty="0" smtClean="0"/>
                        <a:t>2.</a:t>
                      </a:r>
                      <a:endParaRPr lang="en-US" sz="1800" b="1" dirty="0"/>
                    </a:p>
                  </a:txBody>
                  <a:tcPr/>
                </a:tc>
                <a:tc>
                  <a:txBody>
                    <a:bodyPr/>
                    <a:lstStyle/>
                    <a:p>
                      <a:r>
                        <a:rPr lang="en-US" sz="1800" b="1" dirty="0" smtClean="0">
                          <a:latin typeface="Times New Roman" pitchFamily="18" charset="0"/>
                          <a:cs typeface="Times New Roman" pitchFamily="18" charset="0"/>
                        </a:rPr>
                        <a:t>Insulation Tester (500 V, 1000 V, 2500 V) </a:t>
                      </a:r>
                      <a:endParaRPr lang="en-US" sz="1800" b="1" dirty="0"/>
                    </a:p>
                  </a:txBody>
                  <a:tcPr/>
                </a:tc>
                <a:tc>
                  <a:txBody>
                    <a:bodyPr/>
                    <a:lstStyle/>
                    <a:p>
                      <a:endParaRPr lang="en-US" sz="1800" b="1" dirty="0"/>
                    </a:p>
                  </a:txBody>
                  <a:tcPr/>
                </a:tc>
                <a:tc>
                  <a:txBody>
                    <a:bodyPr/>
                    <a:lstStyle/>
                    <a:p>
                      <a:r>
                        <a:rPr lang="en-US" sz="1800" b="1" dirty="0" smtClean="0"/>
                        <a:t>2 NOS.</a:t>
                      </a:r>
                      <a:endParaRPr lang="en-US" sz="1800" b="1" dirty="0"/>
                    </a:p>
                  </a:txBody>
                  <a:tcPr/>
                </a:tc>
              </a:tr>
              <a:tr h="259808">
                <a:tc>
                  <a:txBody>
                    <a:bodyPr/>
                    <a:lstStyle/>
                    <a:p>
                      <a:pPr algn="ctr"/>
                      <a:r>
                        <a:rPr lang="en-US" sz="1800" b="1" dirty="0" smtClean="0"/>
                        <a:t>3.</a:t>
                      </a:r>
                      <a:endParaRPr lang="en-US" sz="1800" b="1" dirty="0"/>
                    </a:p>
                  </a:txBody>
                  <a:tcPr/>
                </a:tc>
                <a:tc>
                  <a:txBody>
                    <a:bodyPr/>
                    <a:lstStyle/>
                    <a:p>
                      <a:r>
                        <a:rPr lang="en-US" sz="1800" b="1" dirty="0" smtClean="0">
                          <a:latin typeface="Times New Roman" pitchFamily="18" charset="0"/>
                          <a:cs typeface="Times New Roman" pitchFamily="18" charset="0"/>
                        </a:rPr>
                        <a:t>Earth Tester </a:t>
                      </a:r>
                      <a:endParaRPr lang="en-US" sz="1800" b="1" dirty="0"/>
                    </a:p>
                  </a:txBody>
                  <a:tcPr/>
                </a:tc>
                <a:tc>
                  <a:txBody>
                    <a:bodyPr/>
                    <a:lstStyle/>
                    <a:p>
                      <a:endParaRPr lang="en-US" sz="1800" b="1" dirty="0"/>
                    </a:p>
                  </a:txBody>
                  <a:tcPr/>
                </a:tc>
                <a:tc>
                  <a:txBody>
                    <a:bodyPr/>
                    <a:lstStyle/>
                    <a:p>
                      <a:r>
                        <a:rPr lang="en-US" sz="1800" b="1" dirty="0" smtClean="0"/>
                        <a:t>3</a:t>
                      </a:r>
                      <a:r>
                        <a:rPr lang="en-US" sz="1800" b="1" baseline="0" dirty="0" smtClean="0"/>
                        <a:t> NOS.</a:t>
                      </a:r>
                      <a:endParaRPr lang="en-US" sz="1800" b="1" dirty="0"/>
                    </a:p>
                  </a:txBody>
                  <a:tcPr/>
                </a:tc>
              </a:tr>
              <a:tr h="259808">
                <a:tc>
                  <a:txBody>
                    <a:bodyPr/>
                    <a:lstStyle/>
                    <a:p>
                      <a:pPr algn="ctr"/>
                      <a:r>
                        <a:rPr lang="en-US" sz="1800" b="1" dirty="0" smtClean="0"/>
                        <a:t>4.</a:t>
                      </a:r>
                      <a:endParaRPr lang="en-US" sz="1800" b="1" dirty="0"/>
                    </a:p>
                  </a:txBody>
                  <a:tcPr/>
                </a:tc>
                <a:tc>
                  <a:txBody>
                    <a:bodyPr/>
                    <a:lstStyle/>
                    <a:p>
                      <a:r>
                        <a:rPr lang="en-US" sz="1800" b="1" dirty="0" smtClean="0">
                          <a:latin typeface="Times New Roman" pitchFamily="18" charset="0"/>
                          <a:cs typeface="Times New Roman" pitchFamily="18" charset="0"/>
                        </a:rPr>
                        <a:t>Primary Injection Kit</a:t>
                      </a:r>
                      <a:endParaRPr lang="en-US" sz="1800" b="1" dirty="0"/>
                    </a:p>
                  </a:txBody>
                  <a:tcPr/>
                </a:tc>
                <a:tc>
                  <a:txBody>
                    <a:bodyPr/>
                    <a:lstStyle/>
                    <a:p>
                      <a:endParaRPr lang="en-US" sz="1800" b="1" dirty="0"/>
                    </a:p>
                  </a:txBody>
                  <a:tcPr/>
                </a:tc>
                <a:tc>
                  <a:txBody>
                    <a:bodyPr/>
                    <a:lstStyle/>
                    <a:p>
                      <a:r>
                        <a:rPr lang="en-US" sz="1800" b="1" dirty="0" smtClean="0"/>
                        <a:t>1 NOS.</a:t>
                      </a:r>
                      <a:endParaRPr lang="en-US" sz="1800" b="1" dirty="0"/>
                    </a:p>
                  </a:txBody>
                  <a:tcPr/>
                </a:tc>
              </a:tr>
              <a:tr h="259808">
                <a:tc>
                  <a:txBody>
                    <a:bodyPr/>
                    <a:lstStyle/>
                    <a:p>
                      <a:pPr algn="ctr"/>
                      <a:r>
                        <a:rPr lang="en-US" sz="1800" b="1" dirty="0" smtClean="0"/>
                        <a:t>5.</a:t>
                      </a:r>
                      <a:endParaRPr lang="en-US" sz="1800" b="1" dirty="0"/>
                    </a:p>
                  </a:txBody>
                  <a:tcPr/>
                </a:tc>
                <a:tc>
                  <a:txBody>
                    <a:bodyPr/>
                    <a:lstStyle/>
                    <a:p>
                      <a:r>
                        <a:rPr lang="en-US" sz="1800" b="1" dirty="0" smtClean="0">
                          <a:latin typeface="Times New Roman" pitchFamily="18" charset="0"/>
                          <a:cs typeface="Times New Roman" pitchFamily="18" charset="0"/>
                        </a:rPr>
                        <a:t>4 to 20 ma. Source and sink </a:t>
                      </a:r>
                      <a:endParaRPr lang="en-US" sz="1800" b="1" dirty="0"/>
                    </a:p>
                  </a:txBody>
                  <a:tcPr/>
                </a:tc>
                <a:tc>
                  <a:txBody>
                    <a:bodyPr/>
                    <a:lstStyle/>
                    <a:p>
                      <a:endParaRPr lang="en-US" sz="1800" b="1" dirty="0"/>
                    </a:p>
                  </a:txBody>
                  <a:tcPr/>
                </a:tc>
                <a:tc>
                  <a:txBody>
                    <a:bodyPr/>
                    <a:lstStyle/>
                    <a:p>
                      <a:r>
                        <a:rPr lang="en-US" sz="1800" b="1" dirty="0" smtClean="0"/>
                        <a:t>1 NOS.</a:t>
                      </a:r>
                      <a:endParaRPr lang="en-US" sz="1800" b="1" dirty="0"/>
                    </a:p>
                  </a:txBody>
                  <a:tcPr/>
                </a:tc>
              </a:tr>
              <a:tr h="259808">
                <a:tc>
                  <a:txBody>
                    <a:bodyPr/>
                    <a:lstStyle/>
                    <a:p>
                      <a:pPr algn="ctr"/>
                      <a:r>
                        <a:rPr lang="en-US" sz="1800" b="1" dirty="0" smtClean="0"/>
                        <a:t>6.</a:t>
                      </a:r>
                      <a:endParaRPr lang="en-US" sz="1800" b="1" dirty="0"/>
                    </a:p>
                  </a:txBody>
                  <a:tcPr/>
                </a:tc>
                <a:tc>
                  <a:txBody>
                    <a:bodyPr/>
                    <a:lstStyle/>
                    <a:p>
                      <a:r>
                        <a:rPr lang="en-US" sz="1800" b="1" dirty="0" smtClean="0">
                          <a:latin typeface="Times New Roman" pitchFamily="18" charset="0"/>
                          <a:cs typeface="Times New Roman" pitchFamily="18" charset="0"/>
                        </a:rPr>
                        <a:t>Master gauges </a:t>
                      </a:r>
                      <a:endParaRPr lang="en-US" sz="1800" b="1" dirty="0"/>
                    </a:p>
                  </a:txBody>
                  <a:tcPr/>
                </a:tc>
                <a:tc>
                  <a:txBody>
                    <a:bodyPr/>
                    <a:lstStyle/>
                    <a:p>
                      <a:endParaRPr lang="en-US" sz="1800" b="1" dirty="0"/>
                    </a:p>
                  </a:txBody>
                  <a:tcPr/>
                </a:tc>
                <a:tc>
                  <a:txBody>
                    <a:bodyPr/>
                    <a:lstStyle/>
                    <a:p>
                      <a:r>
                        <a:rPr lang="en-US" sz="1800" b="1" dirty="0" smtClean="0"/>
                        <a:t>2 NOS.</a:t>
                      </a:r>
                      <a:endParaRPr lang="en-US" sz="1800" b="1" dirty="0"/>
                    </a:p>
                  </a:txBody>
                  <a:tcPr/>
                </a:tc>
              </a:tr>
              <a:tr h="259808">
                <a:tc>
                  <a:txBody>
                    <a:bodyPr/>
                    <a:lstStyle/>
                    <a:p>
                      <a:pPr algn="ctr"/>
                      <a:r>
                        <a:rPr lang="en-US" sz="1800" b="1" dirty="0" smtClean="0"/>
                        <a:t>7.</a:t>
                      </a:r>
                      <a:endParaRPr lang="en-US" sz="1800" b="1" dirty="0"/>
                    </a:p>
                  </a:txBody>
                  <a:tcPr/>
                </a:tc>
                <a:tc>
                  <a:txBody>
                    <a:bodyPr/>
                    <a:lstStyle/>
                    <a:p>
                      <a:r>
                        <a:rPr lang="en-US" sz="1800" b="1" dirty="0" smtClean="0">
                          <a:latin typeface="Times New Roman" pitchFamily="18" charset="0"/>
                          <a:cs typeface="Times New Roman" pitchFamily="18" charset="0"/>
                        </a:rPr>
                        <a:t>pH simulator</a:t>
                      </a:r>
                      <a:endParaRPr lang="en-US" sz="1800" b="1" dirty="0"/>
                    </a:p>
                  </a:txBody>
                  <a:tcPr/>
                </a:tc>
                <a:tc>
                  <a:txBody>
                    <a:bodyPr/>
                    <a:lstStyle/>
                    <a:p>
                      <a:endParaRPr lang="en-US" sz="1800" b="1" dirty="0"/>
                    </a:p>
                  </a:txBody>
                  <a:tcPr/>
                </a:tc>
                <a:tc>
                  <a:txBody>
                    <a:bodyPr/>
                    <a:lstStyle/>
                    <a:p>
                      <a:r>
                        <a:rPr lang="en-US" sz="1800" b="1" dirty="0" smtClean="0"/>
                        <a:t>1 NOS.</a:t>
                      </a:r>
                      <a:endParaRPr lang="en-US" sz="1800" b="1" dirty="0"/>
                    </a:p>
                  </a:txBody>
                  <a:tcPr/>
                </a:tc>
              </a:tr>
              <a:tr h="259808">
                <a:tc>
                  <a:txBody>
                    <a:bodyPr/>
                    <a:lstStyle/>
                    <a:p>
                      <a:pPr algn="ctr"/>
                      <a:r>
                        <a:rPr lang="en-US" sz="1800" b="1" dirty="0" smtClean="0"/>
                        <a:t>8.</a:t>
                      </a:r>
                      <a:endParaRPr lang="en-US" sz="1800" b="1" dirty="0"/>
                    </a:p>
                  </a:txBody>
                  <a:tcPr/>
                </a:tc>
                <a:tc>
                  <a:txBody>
                    <a:bodyPr/>
                    <a:lstStyle/>
                    <a:p>
                      <a:r>
                        <a:rPr lang="en-US" sz="1800" b="1" dirty="0" smtClean="0">
                          <a:latin typeface="Times New Roman" pitchFamily="18" charset="0"/>
                          <a:cs typeface="Times New Roman" pitchFamily="18" charset="0"/>
                        </a:rPr>
                        <a:t>Conductivity simulator </a:t>
                      </a:r>
                      <a:endParaRPr lang="en-US" sz="1800" b="1" dirty="0"/>
                    </a:p>
                  </a:txBody>
                  <a:tcPr/>
                </a:tc>
                <a:tc>
                  <a:txBody>
                    <a:bodyPr/>
                    <a:lstStyle/>
                    <a:p>
                      <a:endParaRPr lang="en-US" sz="1800" b="1" dirty="0"/>
                    </a:p>
                  </a:txBody>
                  <a:tcPr/>
                </a:tc>
                <a:tc>
                  <a:txBody>
                    <a:bodyPr/>
                    <a:lstStyle/>
                    <a:p>
                      <a:r>
                        <a:rPr lang="en-US" sz="1800" b="1" dirty="0" smtClean="0"/>
                        <a:t>1 NOS.</a:t>
                      </a:r>
                      <a:endParaRPr lang="en-US" sz="1800" b="1" dirty="0"/>
                    </a:p>
                  </a:txBody>
                  <a:tcPr/>
                </a:tc>
              </a:tr>
              <a:tr h="259808">
                <a:tc>
                  <a:txBody>
                    <a:bodyPr/>
                    <a:lstStyle/>
                    <a:p>
                      <a:pPr algn="ctr"/>
                      <a:r>
                        <a:rPr lang="en-US" sz="1800" b="1" dirty="0" smtClean="0"/>
                        <a:t>9.</a:t>
                      </a:r>
                      <a:endParaRPr lang="en-US" sz="1800" b="1" dirty="0"/>
                    </a:p>
                  </a:txBody>
                  <a:tcPr/>
                </a:tc>
                <a:tc>
                  <a:txBody>
                    <a:bodyPr/>
                    <a:lstStyle/>
                    <a:p>
                      <a:r>
                        <a:rPr lang="en-US" sz="1800" b="1" dirty="0" smtClean="0">
                          <a:latin typeface="Times New Roman" pitchFamily="18" charset="0"/>
                          <a:cs typeface="Times New Roman" pitchFamily="18" charset="0"/>
                        </a:rPr>
                        <a:t>Digital temp. Indicator </a:t>
                      </a:r>
                      <a:endParaRPr lang="en-US" sz="1800" b="1" dirty="0"/>
                    </a:p>
                  </a:txBody>
                  <a:tcPr/>
                </a:tc>
                <a:tc>
                  <a:txBody>
                    <a:bodyPr/>
                    <a:lstStyle/>
                    <a:p>
                      <a:endParaRPr lang="en-US" sz="1800" b="1" dirty="0"/>
                    </a:p>
                  </a:txBody>
                  <a:tcPr/>
                </a:tc>
                <a:tc>
                  <a:txBody>
                    <a:bodyPr/>
                    <a:lstStyle/>
                    <a:p>
                      <a:r>
                        <a:rPr lang="en-US" sz="1800" b="1" dirty="0" smtClean="0"/>
                        <a:t>1 NOS.</a:t>
                      </a:r>
                      <a:endParaRPr lang="en-US" sz="1800" b="1" dirty="0"/>
                    </a:p>
                  </a:txBody>
                  <a:tcPr/>
                </a:tc>
              </a:tr>
              <a:tr h="259808">
                <a:tc>
                  <a:txBody>
                    <a:bodyPr/>
                    <a:lstStyle/>
                    <a:p>
                      <a:pPr algn="ctr"/>
                      <a:r>
                        <a:rPr lang="en-US" sz="1800" b="1" dirty="0" smtClean="0"/>
                        <a:t>10.</a:t>
                      </a:r>
                      <a:endParaRPr lang="en-US" sz="1800" b="1" dirty="0"/>
                    </a:p>
                  </a:txBody>
                  <a:tcPr/>
                </a:tc>
                <a:tc>
                  <a:txBody>
                    <a:bodyPr/>
                    <a:lstStyle/>
                    <a:p>
                      <a:r>
                        <a:rPr lang="en-US" sz="1800" b="1" dirty="0" smtClean="0"/>
                        <a:t>2.5 kV</a:t>
                      </a:r>
                      <a:r>
                        <a:rPr lang="en-US" sz="1800" b="1" baseline="0" dirty="0" smtClean="0"/>
                        <a:t> HV TEST KIT</a:t>
                      </a:r>
                      <a:endParaRPr lang="en-US" sz="1800" b="1" dirty="0"/>
                    </a:p>
                  </a:txBody>
                  <a:tcPr/>
                </a:tc>
                <a:tc>
                  <a:txBody>
                    <a:bodyPr/>
                    <a:lstStyle/>
                    <a:p>
                      <a:endParaRPr lang="en-US" sz="1800" b="1" dirty="0"/>
                    </a:p>
                  </a:txBody>
                  <a:tcPr/>
                </a:tc>
                <a:tc>
                  <a:txBody>
                    <a:bodyPr/>
                    <a:lstStyle/>
                    <a:p>
                      <a:r>
                        <a:rPr lang="en-US" sz="1800" b="1" dirty="0" smtClean="0"/>
                        <a:t>1 NOS.</a:t>
                      </a:r>
                      <a:endParaRPr lang="en-US" sz="1800" b="1" dirty="0"/>
                    </a:p>
                  </a:txBody>
                  <a:tcPr/>
                </a:tc>
              </a:tr>
              <a:tr h="259808">
                <a:tc>
                  <a:txBody>
                    <a:bodyPr/>
                    <a:lstStyle/>
                    <a:p>
                      <a:pPr algn="ctr"/>
                      <a:r>
                        <a:rPr lang="en-US" sz="1800" b="1" dirty="0" smtClean="0"/>
                        <a:t>11.</a:t>
                      </a:r>
                      <a:endParaRPr lang="en-US" sz="1800" b="1" dirty="0"/>
                    </a:p>
                  </a:txBody>
                  <a:tcPr/>
                </a:tc>
                <a:tc>
                  <a:txBody>
                    <a:bodyPr/>
                    <a:lstStyle/>
                    <a:p>
                      <a:r>
                        <a:rPr lang="en-US" sz="1800" b="1" dirty="0" smtClean="0"/>
                        <a:t>DFT METER</a:t>
                      </a:r>
                      <a:endParaRPr lang="en-US" sz="1800" b="1" dirty="0"/>
                    </a:p>
                  </a:txBody>
                  <a:tcPr/>
                </a:tc>
                <a:tc>
                  <a:txBody>
                    <a:bodyPr/>
                    <a:lstStyle/>
                    <a:p>
                      <a:endParaRPr lang="en-US" sz="1800" b="1" dirty="0"/>
                    </a:p>
                  </a:txBody>
                  <a:tcPr/>
                </a:tc>
                <a:tc>
                  <a:txBody>
                    <a:bodyPr/>
                    <a:lstStyle/>
                    <a:p>
                      <a:r>
                        <a:rPr lang="en-US" sz="1800" b="1" dirty="0" smtClean="0"/>
                        <a:t>1 NOS.</a:t>
                      </a:r>
                      <a:endParaRPr lang="en-US" sz="1800" b="1" dirty="0"/>
                    </a:p>
                  </a:txBody>
                  <a:tcPr/>
                </a:tc>
              </a:tr>
              <a:tr h="259808">
                <a:tc>
                  <a:txBody>
                    <a:bodyPr/>
                    <a:lstStyle/>
                    <a:p>
                      <a:pPr algn="ctr"/>
                      <a:r>
                        <a:rPr lang="en-US" sz="1800" b="1" dirty="0" smtClean="0"/>
                        <a:t>12.</a:t>
                      </a:r>
                      <a:endParaRPr lang="en-US" sz="1800" b="1" dirty="0"/>
                    </a:p>
                  </a:txBody>
                  <a:tcPr/>
                </a:tc>
                <a:tc>
                  <a:txBody>
                    <a:bodyPr/>
                    <a:lstStyle/>
                    <a:p>
                      <a:r>
                        <a:rPr lang="en-US" sz="1800" b="1" dirty="0" smtClean="0"/>
                        <a:t>RAL COLOR CHART</a:t>
                      </a:r>
                      <a:endParaRPr lang="en-US" sz="1800" b="1" dirty="0"/>
                    </a:p>
                  </a:txBody>
                  <a:tcPr/>
                </a:tc>
                <a:tc>
                  <a:txBody>
                    <a:bodyPr/>
                    <a:lstStyle/>
                    <a:p>
                      <a:endParaRPr lang="en-US" sz="1800" b="1" dirty="0"/>
                    </a:p>
                  </a:txBody>
                  <a:tcPr/>
                </a:tc>
                <a:tc>
                  <a:txBody>
                    <a:bodyPr/>
                    <a:lstStyle/>
                    <a:p>
                      <a:r>
                        <a:rPr lang="en-US" sz="1800" b="1" dirty="0" smtClean="0"/>
                        <a:t>1 NOS.</a:t>
                      </a:r>
                      <a:endParaRPr lang="en-US" sz="1800" b="1" dirty="0"/>
                    </a:p>
                  </a:txBody>
                  <a:tcPr/>
                </a:tc>
              </a:tr>
              <a:tr h="259808">
                <a:tc>
                  <a:txBody>
                    <a:bodyPr/>
                    <a:lstStyle/>
                    <a:p>
                      <a:pPr algn="ctr"/>
                      <a:r>
                        <a:rPr lang="en-US" sz="1800" b="1" dirty="0" smtClean="0"/>
                        <a:t>13.</a:t>
                      </a:r>
                      <a:endParaRPr lang="en-US" sz="1800" b="1" dirty="0"/>
                    </a:p>
                  </a:txBody>
                  <a:tcPr/>
                </a:tc>
                <a:tc>
                  <a:txBody>
                    <a:bodyPr/>
                    <a:lstStyle/>
                    <a:p>
                      <a:r>
                        <a:rPr lang="en-US" sz="1800" b="1" dirty="0" smtClean="0"/>
                        <a:t>TDS METER</a:t>
                      </a:r>
                      <a:endParaRPr lang="en-US" sz="1800" b="1" dirty="0"/>
                    </a:p>
                  </a:txBody>
                  <a:tcPr/>
                </a:tc>
                <a:tc>
                  <a:txBody>
                    <a:bodyPr/>
                    <a:lstStyle/>
                    <a:p>
                      <a:endParaRPr lang="en-US" sz="1800" b="1" dirty="0"/>
                    </a:p>
                  </a:txBody>
                  <a:tcPr/>
                </a:tc>
                <a:tc>
                  <a:txBody>
                    <a:bodyPr/>
                    <a:lstStyle/>
                    <a:p>
                      <a:r>
                        <a:rPr lang="en-US" sz="1800" b="1" dirty="0" smtClean="0"/>
                        <a:t>1 NOS.</a:t>
                      </a:r>
                      <a:endParaRPr lang="en-US" sz="1800" b="1" dirty="0"/>
                    </a:p>
                  </a:txBody>
                  <a:tcPr/>
                </a:tc>
              </a:tr>
            </a:tbl>
          </a:graphicData>
        </a:graphic>
      </p:graphicFrame>
      <p:sp>
        <p:nvSpPr>
          <p:cNvPr id="4" name="TextBox 3"/>
          <p:cNvSpPr txBox="1"/>
          <p:nvPr/>
        </p:nvSpPr>
        <p:spPr>
          <a:xfrm>
            <a:off x="685800" y="101025"/>
            <a:ext cx="8077200" cy="584775"/>
          </a:xfrm>
          <a:prstGeom prst="rect">
            <a:avLst/>
          </a:prstGeom>
          <a:noFill/>
        </p:spPr>
        <p:txBody>
          <a:bodyPr wrap="square" rtlCol="0">
            <a:spAutoFit/>
          </a:bodyPr>
          <a:lstStyle/>
          <a:p>
            <a:r>
              <a:rPr lang="en-US" sz="3200" dirty="0" smtClean="0">
                <a:solidFill>
                  <a:srgbClr val="FF0000"/>
                </a:solidFill>
                <a:latin typeface="Aharoni" pitchFamily="2" charset="-79"/>
                <a:cs typeface="Aharoni" pitchFamily="2" charset="-79"/>
              </a:rPr>
              <a:t>LIST OF QUALITY CONTROL MACHINERY</a:t>
            </a:r>
            <a:endParaRPr lang="en-US" sz="3200" dirty="0">
              <a:solidFill>
                <a:srgbClr val="FF0000"/>
              </a:solidFill>
              <a:latin typeface="Aharoni" pitchFamily="2" charset="-79"/>
              <a:cs typeface="Aharoni" pitchFamily="2" charset="-79"/>
            </a:endParaRPr>
          </a:p>
        </p:txBody>
      </p:sp>
      <p:sp>
        <p:nvSpPr>
          <p:cNvPr id="5"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6"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8"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
        <p:nvSpPr>
          <p:cNvPr id="21" name="Rectangle 20"/>
          <p:cNvSpPr/>
          <p:nvPr/>
        </p:nvSpPr>
        <p:spPr>
          <a:xfrm>
            <a:off x="0" y="0"/>
            <a:ext cx="2590800" cy="60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152400" y="-1095792"/>
            <a:ext cx="3276600" cy="7725192"/>
          </a:xfrm>
          <a:prstGeom prst="rect">
            <a:avLst/>
          </a:prstGeom>
          <a:noFill/>
        </p:spPr>
        <p:txBody>
          <a:bodyPr wrap="square" rtlCol="0">
            <a:spAutoFit/>
          </a:bodyPr>
          <a:lstStyle/>
          <a:p>
            <a:r>
              <a:rPr lang="en-US" sz="49600" dirty="0" smtClean="0">
                <a:solidFill>
                  <a:srgbClr val="FF0000"/>
                </a:solidFill>
                <a:latin typeface="Algerian" pitchFamily="82" charset="0"/>
              </a:rPr>
              <a:t>Q</a:t>
            </a:r>
            <a:endParaRPr lang="en-US" sz="49600" dirty="0">
              <a:solidFill>
                <a:srgbClr val="FF0000"/>
              </a:solidFill>
              <a:latin typeface="Algerian" pitchFamily="82" charset="0"/>
            </a:endParaRPr>
          </a:p>
        </p:txBody>
      </p:sp>
      <p:sp>
        <p:nvSpPr>
          <p:cNvPr id="22" name="TextBox 21"/>
          <p:cNvSpPr txBox="1"/>
          <p:nvPr/>
        </p:nvSpPr>
        <p:spPr>
          <a:xfrm>
            <a:off x="3810000" y="892314"/>
            <a:ext cx="4419600" cy="707886"/>
          </a:xfrm>
          <a:prstGeom prst="rect">
            <a:avLst/>
          </a:prstGeom>
          <a:noFill/>
        </p:spPr>
        <p:txBody>
          <a:bodyPr wrap="square" rtlCol="0">
            <a:spAutoFit/>
          </a:bodyPr>
          <a:lstStyle/>
          <a:p>
            <a:r>
              <a:rPr lang="en-US" sz="4000" b="1" dirty="0" smtClean="0">
                <a:effectLst>
                  <a:glow rad="63500">
                    <a:schemeClr val="accent5">
                      <a:satMod val="175000"/>
                      <a:alpha val="40000"/>
                    </a:schemeClr>
                  </a:glow>
                  <a:outerShdw blurRad="50800" dist="38100" dir="5400000" algn="t" rotWithShape="0">
                    <a:prstClr val="black">
                      <a:alpha val="40000"/>
                    </a:prstClr>
                  </a:outerShdw>
                </a:effectLst>
                <a:latin typeface="Times New Roman" pitchFamily="18" charset="0"/>
                <a:cs typeface="Times New Roman" pitchFamily="18" charset="0"/>
              </a:rPr>
              <a:t>Quality Policy</a:t>
            </a:r>
            <a:endParaRPr lang="en-US" sz="4000" b="1" dirty="0">
              <a:effectLst>
                <a:glow rad="63500">
                  <a:schemeClr val="accent5">
                    <a:satMod val="175000"/>
                    <a:alpha val="40000"/>
                  </a:schemeClr>
                </a:glow>
                <a:outerShdw blurRad="50800" dist="38100" dir="5400000" algn="t" rotWithShape="0">
                  <a:prstClr val="black">
                    <a:alpha val="40000"/>
                  </a:prstClr>
                </a:outerShdw>
              </a:effectLst>
              <a:latin typeface="Times New Roman" pitchFamily="18" charset="0"/>
              <a:cs typeface="Times New Roman" pitchFamily="18" charset="0"/>
            </a:endParaRPr>
          </a:p>
        </p:txBody>
      </p:sp>
      <p:cxnSp>
        <p:nvCxnSpPr>
          <p:cNvPr id="27" name="Straight Connector 26"/>
          <p:cNvCxnSpPr/>
          <p:nvPr/>
        </p:nvCxnSpPr>
        <p:spPr>
          <a:xfrm>
            <a:off x="4038600" y="1524000"/>
            <a:ext cx="5105400" cy="19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343400" y="1840468"/>
            <a:ext cx="4410182"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INDITRON dedicates itself to total quality</a:t>
            </a:r>
            <a:endParaRPr lang="en-US" b="1" dirty="0">
              <a:latin typeface="Times New Roman" pitchFamily="18" charset="0"/>
              <a:cs typeface="Times New Roman" pitchFamily="18" charset="0"/>
            </a:endParaRPr>
          </a:p>
        </p:txBody>
      </p:sp>
      <p:sp>
        <p:nvSpPr>
          <p:cNvPr id="31" name="TextBox 30"/>
          <p:cNvSpPr txBox="1"/>
          <p:nvPr/>
        </p:nvSpPr>
        <p:spPr>
          <a:xfrm>
            <a:off x="4343400" y="2286000"/>
            <a:ext cx="4648200" cy="2677656"/>
          </a:xfrm>
          <a:prstGeom prst="rect">
            <a:avLst/>
          </a:prstGeom>
          <a:noFill/>
        </p:spPr>
        <p:txBody>
          <a:bodyPr wrap="square" rtlCol="0">
            <a:spAutoFit/>
          </a:bodyPr>
          <a:lstStyle/>
          <a:p>
            <a:pPr algn="just"/>
            <a:r>
              <a:rPr lang="en-US" sz="2800" dirty="0" smtClean="0">
                <a:latin typeface="Blackadder ITC" pitchFamily="82" charset="0"/>
              </a:rPr>
              <a:t>	</a:t>
            </a:r>
            <a:r>
              <a:rPr lang="en-US" sz="2800" dirty="0" smtClean="0">
                <a:latin typeface="Brush Script MT" pitchFamily="66" charset="0"/>
              </a:rPr>
              <a:t>It will constantly strive to exult the customers  By anticipating and exceeding their expectations continuous improvement, Teamwork, Commitment Integrity and Excellence shall be the guiding values.</a:t>
            </a:r>
            <a:endParaRPr lang="en-US" sz="2800" dirty="0">
              <a:latin typeface="Brush Script MT" pitchFamily="66" charset="0"/>
            </a:endParaRPr>
          </a:p>
        </p:txBody>
      </p:sp>
      <p:sp>
        <p:nvSpPr>
          <p:cNvPr id="32" name="Rectangle 31"/>
          <p:cNvSpPr/>
          <p:nvPr/>
        </p:nvSpPr>
        <p:spPr>
          <a:xfrm>
            <a:off x="0" y="5410200"/>
            <a:ext cx="2514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Times New Roman" pitchFamily="18" charset="0"/>
                <a:cs typeface="Times New Roman" pitchFamily="18" charset="0"/>
              </a:rPr>
              <a:t>Date – 01</a:t>
            </a:r>
            <a:r>
              <a:rPr lang="en-US" b="1" baseline="30000" dirty="0" smtClean="0">
                <a:latin typeface="Times New Roman" pitchFamily="18" charset="0"/>
                <a:cs typeface="Times New Roman" pitchFamily="18" charset="0"/>
              </a:rPr>
              <a:t>st</a:t>
            </a:r>
            <a:r>
              <a:rPr lang="en-US" b="1" dirty="0" smtClean="0">
                <a:latin typeface="Times New Roman" pitchFamily="18" charset="0"/>
                <a:cs typeface="Times New Roman" pitchFamily="18" charset="0"/>
              </a:rPr>
              <a:t> , April 2018</a:t>
            </a:r>
          </a:p>
          <a:p>
            <a:pPr algn="ctr"/>
            <a:endParaRPr lang="en-US" b="1" dirty="0">
              <a:latin typeface="Times New Roman" pitchFamily="18" charset="0"/>
              <a:cs typeface="Times New Roman" pitchFamily="18" charset="0"/>
            </a:endParaRPr>
          </a:p>
        </p:txBody>
      </p:sp>
      <p:pic>
        <p:nvPicPr>
          <p:cNvPr id="4098" name="Picture 2" descr="C:\Users\PC2\Downloads\LOGO\header - Copy.jpg"/>
          <p:cNvPicPr>
            <a:picLocks noChangeAspect="1" noChangeArrowheads="1"/>
          </p:cNvPicPr>
          <p:nvPr/>
        </p:nvPicPr>
        <p:blipFill>
          <a:blip r:embed="rId3"/>
          <a:srcRect/>
          <a:stretch>
            <a:fillRect/>
          </a:stretch>
        </p:blipFill>
        <p:spPr bwMode="auto">
          <a:xfrm>
            <a:off x="7239000" y="299197"/>
            <a:ext cx="1666875" cy="1148603"/>
          </a:xfrm>
          <a:prstGeom prst="rect">
            <a:avLst/>
          </a:prstGeom>
          <a:noFill/>
        </p:spPr>
      </p:pic>
      <p:sp>
        <p:nvSpPr>
          <p:cNvPr id="37" name="TextBox 36"/>
          <p:cNvSpPr txBox="1"/>
          <p:nvPr/>
        </p:nvSpPr>
        <p:spPr>
          <a:xfrm>
            <a:off x="6251965" y="5955268"/>
            <a:ext cx="2815835"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MANAGING DIRECTOR</a:t>
            </a:r>
            <a:endParaRPr lang="en-US" b="1" dirty="0">
              <a:latin typeface="Times New Roman" pitchFamily="18" charset="0"/>
              <a:cs typeface="Times New Roman" pitchFamily="18" charset="0"/>
            </a:endParaRPr>
          </a:p>
        </p:txBody>
      </p:sp>
      <p:sp>
        <p:nvSpPr>
          <p:cNvPr id="38" name="TextBox 37"/>
          <p:cNvSpPr txBox="1"/>
          <p:nvPr/>
        </p:nvSpPr>
        <p:spPr>
          <a:xfrm>
            <a:off x="6711939" y="5715000"/>
            <a:ext cx="2098523" cy="338554"/>
          </a:xfrm>
          <a:prstGeom prst="rect">
            <a:avLst/>
          </a:prstGeom>
          <a:noFill/>
        </p:spPr>
        <p:txBody>
          <a:bodyPr wrap="none" rtlCol="0">
            <a:spAutoFit/>
          </a:bodyPr>
          <a:lstStyle/>
          <a:p>
            <a:r>
              <a:rPr lang="en-US" sz="1600" dirty="0" smtClean="0">
                <a:latin typeface="Times New Roman" pitchFamily="18" charset="0"/>
                <a:cs typeface="Times New Roman" pitchFamily="18" charset="0"/>
              </a:rPr>
              <a:t>(Mr. C.M. </a:t>
            </a:r>
            <a:r>
              <a:rPr lang="en-US" sz="1600" dirty="0" err="1" smtClean="0">
                <a:latin typeface="Times New Roman" pitchFamily="18" charset="0"/>
                <a:cs typeface="Times New Roman" pitchFamily="18" charset="0"/>
              </a:rPr>
              <a:t>Shrivastava</a:t>
            </a:r>
            <a:r>
              <a:rPr lang="en-US" sz="1600" dirty="0" smtClean="0">
                <a:latin typeface="Times New Roman" pitchFamily="18" charset="0"/>
                <a:cs typeface="Times New Roman" pitchFamily="18" charset="0"/>
              </a:rPr>
              <a:t>)</a:t>
            </a:r>
            <a:endParaRPr lang="en-US" sz="1600" dirty="0">
              <a:latin typeface="Times New Roman" pitchFamily="18" charset="0"/>
              <a:cs typeface="Times New Roman" pitchFamily="18" charset="0"/>
            </a:endParaRPr>
          </a:p>
        </p:txBody>
      </p:sp>
    </p:spTree>
  </p:cSld>
  <p:clrMapOvr>
    <a:masterClrMapping/>
  </p:clrMapOvr>
  <p:transition spd="slow">
    <p:wipe dir="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2" descr="D:\COMPANY\INDITRON ELECTRONICS\CATALOGUE\WEBSITE\boucher photo\DSC_1740.jpg"/>
          <p:cNvPicPr>
            <a:picLocks noChangeAspect="1" noChangeArrowheads="1"/>
          </p:cNvPicPr>
          <p:nvPr/>
        </p:nvPicPr>
        <p:blipFill>
          <a:blip r:embed="rId2"/>
          <a:srcRect/>
          <a:stretch>
            <a:fillRect/>
          </a:stretch>
        </p:blipFill>
        <p:spPr bwMode="auto">
          <a:xfrm>
            <a:off x="-76200" y="228600"/>
            <a:ext cx="10287000" cy="6077991"/>
          </a:xfrm>
          <a:prstGeom prst="rect">
            <a:avLst/>
          </a:prstGeom>
          <a:noFill/>
        </p:spPr>
      </p:pic>
      <p:sp>
        <p:nvSpPr>
          <p:cNvPr id="6"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7"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zo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erver\soumya dip\COMPANY\INDITRON ELECTRONICS\CATALOGUE\WEBSITE\boucher photo\IMG-20180529-WA0008.jpg"/>
          <p:cNvPicPr>
            <a:picLocks noChangeAspect="1" noChangeArrowheads="1"/>
          </p:cNvPicPr>
          <p:nvPr/>
        </p:nvPicPr>
        <p:blipFill>
          <a:blip r:embed="rId2"/>
          <a:srcRect/>
          <a:stretch>
            <a:fillRect/>
          </a:stretch>
        </p:blipFill>
        <p:spPr bwMode="auto">
          <a:xfrm>
            <a:off x="533400" y="457200"/>
            <a:ext cx="8001000" cy="5938886"/>
          </a:xfrm>
          <a:prstGeom prst="rect">
            <a:avLst/>
          </a:prstGeom>
          <a:ln w="228600" cap="sq" cmpd="thickThin">
            <a:solidFill>
              <a:srgbClr val="000000"/>
            </a:solidFill>
            <a:prstDash val="solid"/>
            <a:miter lim="800000"/>
          </a:ln>
          <a:effectLst>
            <a:innerShdw blurRad="76200">
              <a:srgbClr val="000000"/>
            </a:innerShdw>
          </a:effectLst>
        </p:spPr>
      </p:pic>
      <p:sp>
        <p:nvSpPr>
          <p:cNvPr id="3" name="TextBox 2"/>
          <p:cNvSpPr txBox="1"/>
          <p:nvPr/>
        </p:nvSpPr>
        <p:spPr>
          <a:xfrm>
            <a:off x="685800" y="1000780"/>
            <a:ext cx="4343400" cy="523220"/>
          </a:xfrm>
          <a:prstGeom prst="rect">
            <a:avLst/>
          </a:prstGeom>
          <a:noFill/>
        </p:spPr>
        <p:txBody>
          <a:bodyPr wrap="square" rtlCol="0">
            <a:spAutoFit/>
          </a:bodyPr>
          <a:lstStyle/>
          <a:p>
            <a:r>
              <a:rPr lang="en-US" sz="2800" b="1" smtClean="0">
                <a:solidFill>
                  <a:schemeClr val="bg1"/>
                </a:solidFill>
                <a:latin typeface="Times New Roman" pitchFamily="18" charset="0"/>
                <a:cs typeface="Times New Roman" pitchFamily="18" charset="0"/>
              </a:rPr>
              <a:t>SHAFETY TRAINING</a:t>
            </a:r>
            <a:endParaRPr lang="en-US" sz="2800" b="1" dirty="0">
              <a:solidFill>
                <a:schemeClr val="bg1"/>
              </a:solidFill>
              <a:latin typeface="Times New Roman" pitchFamily="18" charset="0"/>
              <a:cs typeface="Times New Roman" pitchFamily="18" charset="0"/>
            </a:endParaRPr>
          </a:p>
        </p:txBody>
      </p:sp>
    </p:spTree>
  </p:cSld>
  <p:clrMapOvr>
    <a:masterClrMapping/>
  </p:clrMapOvr>
  <p:transition spd="slow">
    <p:dissolv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COMPANY\INDITRON ELECTRONICS\CATALOGUE\WEBSITE\boucher photo\IMG-20160815-WA0049.jpg"/>
          <p:cNvPicPr>
            <a:picLocks noChangeAspect="1" noChangeArrowheads="1"/>
          </p:cNvPicPr>
          <p:nvPr/>
        </p:nvPicPr>
        <p:blipFill>
          <a:blip r:embed="rId2"/>
          <a:srcRect/>
          <a:stretch>
            <a:fillRect/>
          </a:stretch>
        </p:blipFill>
        <p:spPr bwMode="auto">
          <a:xfrm>
            <a:off x="-1371600" y="-381000"/>
            <a:ext cx="11811000" cy="6643688"/>
          </a:xfrm>
          <a:prstGeom prst="rect">
            <a:avLst/>
          </a:prstGeom>
          <a:noFill/>
        </p:spPr>
      </p:pic>
      <p:sp>
        <p:nvSpPr>
          <p:cNvPr id="4" name="Rectangle 3"/>
          <p:cNvSpPr/>
          <p:nvPr/>
        </p:nvSpPr>
        <p:spPr>
          <a:xfrm>
            <a:off x="2209800" y="304800"/>
            <a:ext cx="6934200" cy="838200"/>
          </a:xfrm>
          <a:prstGeom prst="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EMPLOYEE WELFARE PROGRAMME</a:t>
            </a:r>
            <a:endParaRPr lang="en-US" sz="3200" dirty="0"/>
          </a:p>
        </p:txBody>
      </p:sp>
      <p:sp>
        <p:nvSpPr>
          <p:cNvPr id="5" name="Footer Placeholder 9"/>
          <p:cNvSpPr txBox="1">
            <a:spLocks/>
          </p:cNvSpPr>
          <p:nvPr/>
        </p:nvSpPr>
        <p:spPr>
          <a:xfrm>
            <a:off x="-76200" y="6172200"/>
            <a:ext cx="4343400" cy="304800"/>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smtClean="0">
                <a:ln>
                  <a:noFill/>
                </a:ln>
                <a:solidFill>
                  <a:schemeClr val="tx1">
                    <a:tint val="75000"/>
                  </a:schemeClr>
                </a:solidFill>
                <a:effectLst/>
                <a:uLnTx/>
                <a:uFillTx/>
                <a:latin typeface="Times New Roman" pitchFamily="18" charset="0"/>
                <a:ea typeface="+mn-ea"/>
                <a:cs typeface="Times New Roman" pitchFamily="18" charset="0"/>
              </a:rPr>
              <a:t>© INDITRON ELECTRONICS, All rights reserved</a:t>
            </a:r>
            <a:endParaRPr kumimoji="0" lang="en-US" sz="1400" b="1" i="0" u="none" strike="noStrike" kern="1200" cap="none" spc="0" normalizeH="0" baseline="0" noProof="0" dirty="0">
              <a:ln>
                <a:noFill/>
              </a:ln>
              <a:solidFill>
                <a:schemeClr val="tx1">
                  <a:tint val="75000"/>
                </a:schemeClr>
              </a:solidFill>
              <a:effectLst/>
              <a:uLnTx/>
              <a:uFillTx/>
              <a:latin typeface="Times New Roman" pitchFamily="18" charset="0"/>
              <a:ea typeface="+mn-ea"/>
              <a:cs typeface="Times New Roman" pitchFamily="18" charset="0"/>
            </a:endParaRPr>
          </a:p>
        </p:txBody>
      </p:sp>
      <p:sp>
        <p:nvSpPr>
          <p:cNvPr id="6"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med">
    <p:wipe dir="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descr="D:\COMPANY\INDITRON ELECTRONICS\CATALOGUE\WEBSITE\boucher photo\IMG-20160815-WA0050.jpg"/>
          <p:cNvPicPr>
            <a:picLocks noChangeAspect="1" noChangeArrowheads="1"/>
          </p:cNvPicPr>
          <p:nvPr/>
        </p:nvPicPr>
        <p:blipFill>
          <a:blip r:embed="rId2" cstate="screen"/>
          <a:srcRect/>
          <a:stretch>
            <a:fillRect/>
          </a:stretch>
        </p:blipFill>
        <p:spPr bwMode="auto">
          <a:xfrm>
            <a:off x="-846667" y="2909887"/>
            <a:ext cx="7018867" cy="3948113"/>
          </a:xfrm>
          <a:prstGeom prst="rect">
            <a:avLst/>
          </a:prstGeom>
          <a:noFill/>
        </p:spPr>
      </p:pic>
      <p:sp>
        <p:nvSpPr>
          <p:cNvPr id="2" name="Footer Placeholder 1"/>
          <p:cNvSpPr>
            <a:spLocks noGrp="1"/>
          </p:cNvSpPr>
          <p:nvPr>
            <p:ph type="ftr" sz="quarter" idx="11"/>
          </p:nvPr>
        </p:nvSpPr>
        <p:spPr/>
        <p:txBody>
          <a:bodyPr/>
          <a:lstStyle/>
          <a:p>
            <a:r>
              <a:rPr lang="en-US" smtClean="0"/>
              <a:t>Copyright @2014, CHITRANSH ELECTRICALS</a:t>
            </a:r>
            <a:endParaRPr lang="en-US"/>
          </a:p>
        </p:txBody>
      </p:sp>
      <p:pic>
        <p:nvPicPr>
          <p:cNvPr id="11268" name="Picture 4" descr="D:\COMPANY\INDITRON ELECTRONICS\CATALOGUE\WEBSITE\boucher photo\IMG-20160815-WA0047.jpg"/>
          <p:cNvPicPr>
            <a:picLocks noChangeAspect="1" noChangeArrowheads="1"/>
          </p:cNvPicPr>
          <p:nvPr/>
        </p:nvPicPr>
        <p:blipFill>
          <a:blip r:embed="rId3" cstate="screen"/>
          <a:srcRect/>
          <a:stretch>
            <a:fillRect/>
          </a:stretch>
        </p:blipFill>
        <p:spPr bwMode="auto">
          <a:xfrm>
            <a:off x="-990600" y="0"/>
            <a:ext cx="6400800" cy="3600450"/>
          </a:xfrm>
          <a:prstGeom prst="rect">
            <a:avLst/>
          </a:prstGeom>
          <a:noFill/>
        </p:spPr>
      </p:pic>
      <p:pic>
        <p:nvPicPr>
          <p:cNvPr id="11266" name="Picture 2" descr="D:\COMPANY\INDITRON ELECTRONICS\CATALOGUE\WEBSITE\boucher photo\IMG-20160815-WA0048.jpg"/>
          <p:cNvPicPr>
            <a:picLocks noChangeAspect="1" noChangeArrowheads="1"/>
          </p:cNvPicPr>
          <p:nvPr/>
        </p:nvPicPr>
        <p:blipFill>
          <a:blip r:embed="rId4"/>
          <a:srcRect/>
          <a:stretch>
            <a:fillRect/>
          </a:stretch>
        </p:blipFill>
        <p:spPr bwMode="auto">
          <a:xfrm>
            <a:off x="4800600" y="-1295400"/>
            <a:ext cx="5181600" cy="9922933"/>
          </a:xfrm>
          <a:prstGeom prst="rect">
            <a:avLst/>
          </a:prstGeom>
          <a:noFill/>
        </p:spPr>
      </p:pic>
      <p:sp>
        <p:nvSpPr>
          <p:cNvPr id="6" name="TextBox 5"/>
          <p:cNvSpPr txBox="1"/>
          <p:nvPr/>
        </p:nvSpPr>
        <p:spPr>
          <a:xfrm>
            <a:off x="5029200" y="5486400"/>
            <a:ext cx="4419600" cy="1384995"/>
          </a:xfrm>
          <a:prstGeom prst="rect">
            <a:avLst/>
          </a:prstGeom>
          <a:noFill/>
        </p:spPr>
        <p:txBody>
          <a:bodyPr wrap="square" rtlCol="0">
            <a:spAutoFit/>
          </a:bodyPr>
          <a:lstStyle/>
          <a:p>
            <a:r>
              <a:rPr lang="en-US" sz="2800" b="1" dirty="0" smtClean="0">
                <a:solidFill>
                  <a:srgbClr val="002060"/>
                </a:solidFill>
                <a:latin typeface="Arial Rounded MT Bold" pitchFamily="34" charset="0"/>
              </a:rPr>
              <a:t>Lets go hand in hand… </a:t>
            </a:r>
          </a:p>
          <a:p>
            <a:r>
              <a:rPr lang="en-US" sz="2800" b="1" dirty="0" smtClean="0">
                <a:solidFill>
                  <a:srgbClr val="002060"/>
                </a:solidFill>
                <a:latin typeface="Arial Rounded MT Bold" pitchFamily="34" charset="0"/>
              </a:rPr>
              <a:t>Not one Before Another..</a:t>
            </a:r>
          </a:p>
        </p:txBody>
      </p:sp>
    </p:spTree>
  </p:cSld>
  <p:clrMapOvr>
    <a:masterClrMapping/>
  </p:clrMapOvr>
  <p:transition spd="slow">
    <p:diamon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C2\Downloads\business_handshake_1772x1186.jpg"/>
          <p:cNvPicPr>
            <a:picLocks noChangeAspect="1" noChangeArrowheads="1"/>
          </p:cNvPicPr>
          <p:nvPr/>
        </p:nvPicPr>
        <p:blipFill>
          <a:blip r:embed="rId2" cstate="screen">
            <a:lum bright="-20000" contrast="-40000"/>
          </a:blip>
          <a:srcRect/>
          <a:stretch>
            <a:fillRect/>
          </a:stretch>
        </p:blipFill>
        <p:spPr bwMode="auto">
          <a:xfrm>
            <a:off x="0" y="-152399"/>
            <a:ext cx="9144000" cy="4800599"/>
          </a:xfrm>
          <a:prstGeom prst="rect">
            <a:avLst/>
          </a:prstGeom>
          <a:noFill/>
        </p:spPr>
      </p:pic>
      <p:sp>
        <p:nvSpPr>
          <p:cNvPr id="3" name="TextBox 2"/>
          <p:cNvSpPr txBox="1"/>
          <p:nvPr/>
        </p:nvSpPr>
        <p:spPr>
          <a:xfrm>
            <a:off x="533400" y="2362200"/>
            <a:ext cx="8077200" cy="3785652"/>
          </a:xfrm>
          <a:prstGeom prst="rect">
            <a:avLst/>
          </a:prstGeom>
          <a:noFill/>
        </p:spPr>
        <p:txBody>
          <a:bodyPr wrap="square" rtlCol="0">
            <a:spAutoFit/>
          </a:bodyPr>
          <a:lstStyle/>
          <a:p>
            <a:pPr algn="just"/>
            <a:r>
              <a:rPr lang="en-US" sz="2400" dirty="0" smtClean="0">
                <a:solidFill>
                  <a:schemeClr val="bg1"/>
                </a:solidFill>
                <a:latin typeface="Times New Roman" pitchFamily="18" charset="0"/>
                <a:cs typeface="Times New Roman" pitchFamily="18" charset="0"/>
              </a:rPr>
              <a:t>	</a:t>
            </a:r>
            <a:r>
              <a:rPr lang="en-US" sz="2400" dirty="0" smtClean="0">
                <a:solidFill>
                  <a:srgbClr val="FF0000"/>
                </a:solidFill>
                <a:latin typeface="Times New Roman" pitchFamily="18" charset="0"/>
                <a:cs typeface="Times New Roman" pitchFamily="18" charset="0"/>
              </a:rPr>
              <a:t>Many of the leading OEMs from almost every industry are among </a:t>
            </a:r>
            <a:r>
              <a:rPr lang="en-US" sz="2400" dirty="0" err="1" smtClean="0">
                <a:solidFill>
                  <a:srgbClr val="FF0000"/>
                </a:solidFill>
                <a:latin typeface="Times New Roman" pitchFamily="18" charset="0"/>
                <a:cs typeface="Times New Roman" pitchFamily="18" charset="0"/>
              </a:rPr>
              <a:t>Chitransh</a:t>
            </a:r>
            <a:r>
              <a:rPr lang="en-US" sz="2400" dirty="0" smtClean="0">
                <a:solidFill>
                  <a:srgbClr val="FF0000"/>
                </a:solidFill>
                <a:latin typeface="Times New Roman" pitchFamily="18" charset="0"/>
                <a:cs typeface="Times New Roman" pitchFamily="18" charset="0"/>
              </a:rPr>
              <a:t> Electricals’s clientele. It is not only </a:t>
            </a:r>
            <a:r>
              <a:rPr lang="en-US" sz="2400" dirty="0" err="1" smtClean="0">
                <a:solidFill>
                  <a:srgbClr val="FF0000"/>
                </a:solidFill>
                <a:latin typeface="Times New Roman" pitchFamily="18" charset="0"/>
                <a:cs typeface="Times New Roman" pitchFamily="18" charset="0"/>
              </a:rPr>
              <a:t>Chitransh</a:t>
            </a:r>
            <a:r>
              <a:rPr lang="en-US" sz="2400" dirty="0" smtClean="0">
                <a:solidFill>
                  <a:srgbClr val="FF0000"/>
                </a:solidFill>
                <a:latin typeface="Times New Roman" pitchFamily="18" charset="0"/>
                <a:cs typeface="Times New Roman" pitchFamily="18" charset="0"/>
              </a:rPr>
              <a:t> Electricals’s expertise that they opt for, but also for the core values of the company: flexibility, speed, innovation, transparency and reliability and above all safety measures. These are key values, especially in the complex high tech world where </a:t>
            </a:r>
            <a:r>
              <a:rPr lang="en-US" sz="2400" dirty="0" err="1" smtClean="0">
                <a:solidFill>
                  <a:srgbClr val="FF0000"/>
                </a:solidFill>
                <a:latin typeface="Times New Roman" pitchFamily="18" charset="0"/>
                <a:cs typeface="Times New Roman" pitchFamily="18" charset="0"/>
              </a:rPr>
              <a:t>Chitransh</a:t>
            </a:r>
            <a:r>
              <a:rPr lang="en-US" sz="2400" dirty="0" smtClean="0">
                <a:solidFill>
                  <a:srgbClr val="FF0000"/>
                </a:solidFill>
                <a:latin typeface="Times New Roman" pitchFamily="18" charset="0"/>
                <a:cs typeface="Times New Roman" pitchFamily="18" charset="0"/>
              </a:rPr>
              <a:t> Electricals both closely monitors trends and is an innovator of new developments. These five core values coupled to the qualities of our employees are the foundation on which we build relationships with our customers.</a:t>
            </a:r>
            <a:endParaRPr lang="en-US" sz="2400" dirty="0">
              <a:solidFill>
                <a:srgbClr val="FF0000"/>
              </a:solidFill>
              <a:latin typeface="Times New Roman" pitchFamily="18" charset="0"/>
              <a:cs typeface="Times New Roman" pitchFamily="18" charset="0"/>
            </a:endParaRPr>
          </a:p>
        </p:txBody>
      </p:sp>
      <p:sp>
        <p:nvSpPr>
          <p:cNvPr id="4" name="TextBox 3"/>
          <p:cNvSpPr txBox="1"/>
          <p:nvPr/>
        </p:nvSpPr>
        <p:spPr>
          <a:xfrm>
            <a:off x="609600" y="304800"/>
            <a:ext cx="7010400" cy="646331"/>
          </a:xfrm>
          <a:prstGeom prst="rect">
            <a:avLst/>
          </a:prstGeom>
          <a:noFill/>
        </p:spPr>
        <p:txBody>
          <a:bodyPr wrap="square" rtlCol="0">
            <a:spAutoFit/>
          </a:bodyPr>
          <a:lstStyle/>
          <a:p>
            <a:r>
              <a:rPr lang="en-US" sz="3600" b="1" dirty="0" smtClean="0">
                <a:solidFill>
                  <a:schemeClr val="bg1"/>
                </a:solidFill>
                <a:latin typeface="Baskerville Old Face" pitchFamily="18" charset="0"/>
              </a:rPr>
              <a:t>Customer Relationships</a:t>
            </a:r>
            <a:endParaRPr lang="en-US" sz="3600" dirty="0">
              <a:solidFill>
                <a:schemeClr val="bg1"/>
              </a:solidFill>
              <a:latin typeface="Baskerville Old Face" pitchFamily="18" charset="0"/>
            </a:endParaRPr>
          </a:p>
        </p:txBody>
      </p:sp>
      <p:sp>
        <p:nvSpPr>
          <p:cNvPr id="7" name="Rectangle 6"/>
          <p:cNvSpPr/>
          <p:nvPr/>
        </p:nvSpPr>
        <p:spPr>
          <a:xfrm>
            <a:off x="1295400" y="1066800"/>
            <a:ext cx="7848600" cy="1219200"/>
          </a:xfrm>
          <a:prstGeom prst="rect">
            <a:avLst/>
          </a:prstGeom>
          <a:solidFill>
            <a:srgbClr val="4F81B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latin typeface="Brush Script MT" pitchFamily="66" charset="0"/>
              </a:rPr>
              <a:t>Customer service is not a department, It’s everyone’s Job.</a:t>
            </a:r>
            <a:endParaRPr lang="en-US" sz="4000" dirty="0">
              <a:latin typeface="Brush Script MT" pitchFamily="66" charset="0"/>
            </a:endParaRPr>
          </a:p>
        </p:txBody>
      </p:sp>
      <p:sp>
        <p:nvSpPr>
          <p:cNvPr id="8" name="Footer Placeholder 9"/>
          <p:cNvSpPr txBox="1">
            <a:spLocks/>
          </p:cNvSpPr>
          <p:nvPr/>
        </p:nvSpPr>
        <p:spPr>
          <a:xfrm>
            <a:off x="-76200" y="6172200"/>
            <a:ext cx="4343400" cy="304800"/>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smtClean="0">
                <a:ln>
                  <a:noFill/>
                </a:ln>
                <a:solidFill>
                  <a:schemeClr val="tx1">
                    <a:tint val="75000"/>
                  </a:schemeClr>
                </a:solidFill>
                <a:effectLst/>
                <a:uLnTx/>
                <a:uFillTx/>
                <a:latin typeface="Times New Roman" pitchFamily="18" charset="0"/>
                <a:ea typeface="+mn-ea"/>
                <a:cs typeface="Times New Roman" pitchFamily="18" charset="0"/>
              </a:rPr>
              <a:t>© INDITRON ELECTRONICS, All rights reserved</a:t>
            </a:r>
            <a:endParaRPr kumimoji="0" lang="en-US" sz="1400" b="1" i="0" u="none" strike="noStrike" kern="1200" cap="none" spc="0" normalizeH="0" baseline="0" noProof="0" dirty="0">
              <a:ln>
                <a:noFill/>
              </a:ln>
              <a:solidFill>
                <a:schemeClr val="tx1">
                  <a:tint val="75000"/>
                </a:schemeClr>
              </a:solidFill>
              <a:effectLst/>
              <a:uLnTx/>
              <a:uFillTx/>
              <a:latin typeface="Times New Roman" pitchFamily="18" charset="0"/>
              <a:ea typeface="+mn-ea"/>
              <a:cs typeface="Times New Roman" pitchFamily="18" charset="0"/>
            </a:endParaRPr>
          </a:p>
        </p:txBody>
      </p:sp>
      <p:sp>
        <p:nvSpPr>
          <p:cNvPr id="9"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Tree>
  </p:cSld>
  <p:clrMapOvr>
    <a:masterClrMapping/>
  </p:clrMapOvr>
  <p:transition spd="slow">
    <p:wheel/>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SOUMYA\Downloads\Untitled1-11.jpg"/>
          <p:cNvPicPr>
            <a:picLocks noChangeAspect="1" noChangeArrowheads="1"/>
          </p:cNvPicPr>
          <p:nvPr/>
        </p:nvPicPr>
        <p:blipFill>
          <a:blip r:embed="rId3" cstate="print"/>
          <a:srcRect/>
          <a:stretch>
            <a:fillRect/>
          </a:stretch>
        </p:blipFill>
        <p:spPr bwMode="auto">
          <a:xfrm>
            <a:off x="3581400" y="1219200"/>
            <a:ext cx="2819400" cy="1708696"/>
          </a:xfrm>
          <a:prstGeom prst="rect">
            <a:avLst/>
          </a:prstGeom>
          <a:noFill/>
          <a:effectLst>
            <a:softEdge rad="31750"/>
          </a:effectLst>
        </p:spPr>
      </p:pic>
      <p:sp>
        <p:nvSpPr>
          <p:cNvPr id="11" name="TextBox 10"/>
          <p:cNvSpPr txBox="1"/>
          <p:nvPr/>
        </p:nvSpPr>
        <p:spPr>
          <a:xfrm>
            <a:off x="609600" y="152400"/>
            <a:ext cx="8077200" cy="523220"/>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oper Black" pitchFamily="18" charset="0"/>
              </a:rPr>
              <a:t>SOME OF OUR PRESTIGIOUS CLIENTELE</a:t>
            </a:r>
            <a:endPar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oper Black" pitchFamily="18" charset="0"/>
            </a:endParaRPr>
          </a:p>
        </p:txBody>
      </p:sp>
      <p:pic>
        <p:nvPicPr>
          <p:cNvPr id="1033" name="Picture 9" descr="C:\Users\SOUMYA\Downloads\roca_logo.jpg"/>
          <p:cNvPicPr>
            <a:picLocks noChangeAspect="1" noChangeArrowheads="1"/>
          </p:cNvPicPr>
          <p:nvPr/>
        </p:nvPicPr>
        <p:blipFill>
          <a:blip r:embed="rId4" cstate="print"/>
          <a:srcRect/>
          <a:stretch>
            <a:fillRect/>
          </a:stretch>
        </p:blipFill>
        <p:spPr bwMode="auto">
          <a:xfrm>
            <a:off x="1981200" y="2229326"/>
            <a:ext cx="2304365" cy="1733074"/>
          </a:xfrm>
          <a:prstGeom prst="rect">
            <a:avLst/>
          </a:prstGeom>
          <a:noFill/>
          <a:ln>
            <a:noFill/>
          </a:ln>
          <a:effectLst>
            <a:softEdge rad="127000"/>
          </a:effectLst>
        </p:spPr>
      </p:pic>
      <p:pic>
        <p:nvPicPr>
          <p:cNvPr id="1034" name="Picture 10" descr="C:\Users\SOUMYA\Downloads\ruchu.gif"/>
          <p:cNvPicPr>
            <a:picLocks noChangeAspect="1" noChangeArrowheads="1"/>
          </p:cNvPicPr>
          <p:nvPr/>
        </p:nvPicPr>
        <p:blipFill>
          <a:blip r:embed="rId5"/>
          <a:srcRect/>
          <a:stretch>
            <a:fillRect/>
          </a:stretch>
        </p:blipFill>
        <p:spPr bwMode="auto">
          <a:xfrm>
            <a:off x="7315200" y="5885648"/>
            <a:ext cx="1752600" cy="819952"/>
          </a:xfrm>
          <a:prstGeom prst="rect">
            <a:avLst/>
          </a:prstGeom>
          <a:noFill/>
        </p:spPr>
      </p:pic>
      <p:pic>
        <p:nvPicPr>
          <p:cNvPr id="1035" name="Picture 11" descr="C:\Users\SOUMYA\Downloads\28.jpg"/>
          <p:cNvPicPr>
            <a:picLocks noChangeAspect="1" noChangeArrowheads="1"/>
          </p:cNvPicPr>
          <p:nvPr/>
        </p:nvPicPr>
        <p:blipFill>
          <a:blip r:embed="rId6" cstate="print"/>
          <a:srcRect/>
          <a:stretch>
            <a:fillRect/>
          </a:stretch>
        </p:blipFill>
        <p:spPr bwMode="auto">
          <a:xfrm>
            <a:off x="2286000" y="4724400"/>
            <a:ext cx="1905000" cy="1384852"/>
          </a:xfrm>
          <a:prstGeom prst="rect">
            <a:avLst/>
          </a:prstGeom>
          <a:noFill/>
          <a:effectLst>
            <a:softEdge rad="63500"/>
          </a:effectLst>
        </p:spPr>
      </p:pic>
      <p:pic>
        <p:nvPicPr>
          <p:cNvPr id="1036" name="Picture 12" descr="C:\Users\SOUMYA\Downloads\fluidomat.jpg"/>
          <p:cNvPicPr>
            <a:picLocks noChangeAspect="1" noChangeArrowheads="1"/>
          </p:cNvPicPr>
          <p:nvPr/>
        </p:nvPicPr>
        <p:blipFill>
          <a:blip r:embed="rId7"/>
          <a:srcRect/>
          <a:stretch>
            <a:fillRect/>
          </a:stretch>
        </p:blipFill>
        <p:spPr bwMode="auto">
          <a:xfrm>
            <a:off x="5410200" y="3810000"/>
            <a:ext cx="3657600" cy="685800"/>
          </a:xfrm>
          <a:prstGeom prst="rect">
            <a:avLst/>
          </a:prstGeom>
          <a:noFill/>
        </p:spPr>
      </p:pic>
      <p:pic>
        <p:nvPicPr>
          <p:cNvPr id="2" name="Picture 2" descr="C:\Users\PC2\Downloads\LOGO\thissenkrupp_logo.jpg"/>
          <p:cNvPicPr>
            <a:picLocks noChangeAspect="1" noChangeArrowheads="1"/>
          </p:cNvPicPr>
          <p:nvPr/>
        </p:nvPicPr>
        <p:blipFill>
          <a:blip r:embed="rId8" cstate="screen"/>
          <a:srcRect/>
          <a:stretch>
            <a:fillRect/>
          </a:stretch>
        </p:blipFill>
        <p:spPr bwMode="auto">
          <a:xfrm>
            <a:off x="5791200" y="2753510"/>
            <a:ext cx="3429000" cy="980290"/>
          </a:xfrm>
          <a:prstGeom prst="rect">
            <a:avLst/>
          </a:prstGeom>
          <a:noFill/>
        </p:spPr>
      </p:pic>
      <p:pic>
        <p:nvPicPr>
          <p:cNvPr id="3" name="Picture 3" descr="C:\Users\PC2\Downloads\LOGO\IIM_Indore_Logo.svg.png"/>
          <p:cNvPicPr>
            <a:picLocks noChangeAspect="1" noChangeArrowheads="1"/>
          </p:cNvPicPr>
          <p:nvPr/>
        </p:nvPicPr>
        <p:blipFill>
          <a:blip r:embed="rId9" cstate="screen"/>
          <a:srcRect/>
          <a:stretch>
            <a:fillRect/>
          </a:stretch>
        </p:blipFill>
        <p:spPr bwMode="auto">
          <a:xfrm>
            <a:off x="2531194" y="3657600"/>
            <a:ext cx="1050206" cy="1447800"/>
          </a:xfrm>
          <a:prstGeom prst="rect">
            <a:avLst/>
          </a:prstGeom>
          <a:noFill/>
        </p:spPr>
      </p:pic>
      <p:pic>
        <p:nvPicPr>
          <p:cNvPr id="1026" name="Picture 2" descr="C:\Users\SOUMYA\Downloads\Thermax_Logo.jpg"/>
          <p:cNvPicPr>
            <a:picLocks noChangeAspect="1" noChangeArrowheads="1"/>
          </p:cNvPicPr>
          <p:nvPr/>
        </p:nvPicPr>
        <p:blipFill>
          <a:blip r:embed="rId10" cstate="screen"/>
          <a:srcRect/>
          <a:stretch>
            <a:fillRect/>
          </a:stretch>
        </p:blipFill>
        <p:spPr bwMode="auto">
          <a:xfrm>
            <a:off x="4038600" y="3962400"/>
            <a:ext cx="990600" cy="1103317"/>
          </a:xfrm>
          <a:prstGeom prst="rect">
            <a:avLst/>
          </a:prstGeom>
          <a:noFill/>
        </p:spPr>
      </p:pic>
      <p:cxnSp>
        <p:nvCxnSpPr>
          <p:cNvPr id="21" name="Straight Connector 20"/>
          <p:cNvCxnSpPr/>
          <p:nvPr/>
        </p:nvCxnSpPr>
        <p:spPr>
          <a:xfrm rot="5400000">
            <a:off x="-572189" y="3923401"/>
            <a:ext cx="5867401" cy="1798"/>
          </a:xfrm>
          <a:prstGeom prst="line">
            <a:avLst/>
          </a:prstGeom>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0" y="1828800"/>
            <a:ext cx="2362200" cy="502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400" dirty="0" smtClean="0">
                <a:solidFill>
                  <a:schemeClr val="tx1"/>
                </a:solidFill>
                <a:effectLst>
                  <a:reflection blurRad="6350" stA="60000" endA="900" endPos="58000" dir="5400000" sy="-100000" algn="bl" rotWithShape="0"/>
                </a:effectLst>
                <a:latin typeface="Script MT Bold" pitchFamily="66" charset="0"/>
                <a:cs typeface="Times New Roman" pitchFamily="18" charset="0"/>
              </a:rPr>
              <a:t>“Customer is the most important visitor on our premises.</a:t>
            </a:r>
          </a:p>
          <a:p>
            <a:pPr algn="just"/>
            <a:endParaRPr lang="en-US" sz="1400" dirty="0" smtClean="0">
              <a:solidFill>
                <a:schemeClr val="tx1"/>
              </a:solidFill>
              <a:effectLst>
                <a:reflection blurRad="6350" stA="60000" endA="900" endPos="58000" dir="5400000" sy="-100000" algn="bl" rotWithShape="0"/>
              </a:effectLst>
              <a:latin typeface="Script MT Bold" pitchFamily="66" charset="0"/>
              <a:cs typeface="Times New Roman" pitchFamily="18" charset="0"/>
            </a:endParaRPr>
          </a:p>
          <a:p>
            <a:pPr algn="just"/>
            <a:r>
              <a:rPr lang="en-US" sz="1400" dirty="0" smtClean="0">
                <a:solidFill>
                  <a:schemeClr val="tx1"/>
                </a:solidFill>
                <a:effectLst>
                  <a:reflection blurRad="6350" stA="60000" endA="900" endPos="58000" dir="5400000" sy="-100000" algn="bl" rotWithShape="0"/>
                </a:effectLst>
                <a:latin typeface="Script MT Bold" pitchFamily="66" charset="0"/>
                <a:cs typeface="Times New Roman" pitchFamily="18" charset="0"/>
              </a:rPr>
              <a:t>He is not dependent on us, We are dependent on him.</a:t>
            </a:r>
          </a:p>
          <a:p>
            <a:pPr algn="just"/>
            <a:endParaRPr lang="en-US" sz="1400" dirty="0" smtClean="0">
              <a:solidFill>
                <a:schemeClr val="tx1"/>
              </a:solidFill>
              <a:effectLst>
                <a:reflection blurRad="6350" stA="60000" endA="900" endPos="58000" dir="5400000" sy="-100000" algn="bl" rotWithShape="0"/>
              </a:effectLst>
              <a:latin typeface="Script MT Bold" pitchFamily="66" charset="0"/>
              <a:cs typeface="Times New Roman" pitchFamily="18" charset="0"/>
            </a:endParaRPr>
          </a:p>
          <a:p>
            <a:pPr algn="just"/>
            <a:r>
              <a:rPr lang="en-US" sz="1400" dirty="0" smtClean="0">
                <a:solidFill>
                  <a:schemeClr val="tx1"/>
                </a:solidFill>
                <a:effectLst>
                  <a:reflection blurRad="6350" stA="60000" endA="900" endPos="58000" dir="5400000" sy="-100000" algn="bl" rotWithShape="0"/>
                </a:effectLst>
                <a:latin typeface="Script MT Bold" pitchFamily="66" charset="0"/>
                <a:cs typeface="Times New Roman" pitchFamily="18" charset="0"/>
              </a:rPr>
              <a:t>He is not an interruption on our work;</a:t>
            </a:r>
          </a:p>
          <a:p>
            <a:pPr algn="just"/>
            <a:r>
              <a:rPr lang="en-US" sz="1400" dirty="0" smtClean="0">
                <a:solidFill>
                  <a:schemeClr val="tx1"/>
                </a:solidFill>
                <a:effectLst>
                  <a:reflection blurRad="6350" stA="60000" endA="900" endPos="58000" dir="5400000" sy="-100000" algn="bl" rotWithShape="0"/>
                </a:effectLst>
                <a:latin typeface="Script MT Bold" pitchFamily="66" charset="0"/>
                <a:cs typeface="Times New Roman" pitchFamily="18" charset="0"/>
              </a:rPr>
              <a:t>He is the purpose of it.</a:t>
            </a:r>
          </a:p>
          <a:p>
            <a:pPr algn="just"/>
            <a:endParaRPr lang="en-US" sz="1400" dirty="0" smtClean="0">
              <a:solidFill>
                <a:schemeClr val="tx1"/>
              </a:solidFill>
              <a:effectLst>
                <a:reflection blurRad="6350" stA="60000" endA="900" endPos="58000" dir="5400000" sy="-100000" algn="bl" rotWithShape="0"/>
              </a:effectLst>
              <a:latin typeface="Script MT Bold" pitchFamily="66" charset="0"/>
              <a:cs typeface="Times New Roman" pitchFamily="18" charset="0"/>
            </a:endParaRPr>
          </a:p>
          <a:p>
            <a:pPr algn="just"/>
            <a:r>
              <a:rPr lang="en-US" sz="1400" dirty="0" smtClean="0">
                <a:solidFill>
                  <a:schemeClr val="tx1"/>
                </a:solidFill>
                <a:effectLst>
                  <a:reflection blurRad="6350" stA="60000" endA="900" endPos="58000" dir="5400000" sy="-100000" algn="bl" rotWithShape="0"/>
                </a:effectLst>
                <a:latin typeface="Script MT Bold" pitchFamily="66" charset="0"/>
                <a:cs typeface="Times New Roman" pitchFamily="18" charset="0"/>
              </a:rPr>
              <a:t>He is not an outsider to our business; </a:t>
            </a:r>
          </a:p>
          <a:p>
            <a:pPr algn="just"/>
            <a:r>
              <a:rPr lang="en-US" sz="1400" dirty="0" smtClean="0">
                <a:solidFill>
                  <a:schemeClr val="tx1"/>
                </a:solidFill>
                <a:effectLst>
                  <a:reflection blurRad="6350" stA="60000" endA="900" endPos="58000" dir="5400000" sy="-100000" algn="bl" rotWithShape="0"/>
                </a:effectLst>
                <a:latin typeface="Script MT Bold" pitchFamily="66" charset="0"/>
                <a:cs typeface="Times New Roman" pitchFamily="18" charset="0"/>
              </a:rPr>
              <a:t>He is a part of it.</a:t>
            </a:r>
          </a:p>
          <a:p>
            <a:pPr algn="just"/>
            <a:endParaRPr lang="en-US" sz="1400" dirty="0" smtClean="0">
              <a:solidFill>
                <a:schemeClr val="tx1"/>
              </a:solidFill>
              <a:effectLst>
                <a:reflection blurRad="6350" stA="60000" endA="900" endPos="58000" dir="5400000" sy="-100000" algn="bl" rotWithShape="0"/>
              </a:effectLst>
              <a:latin typeface="Script MT Bold" pitchFamily="66" charset="0"/>
              <a:cs typeface="Times New Roman" pitchFamily="18" charset="0"/>
            </a:endParaRPr>
          </a:p>
          <a:p>
            <a:pPr algn="just"/>
            <a:r>
              <a:rPr lang="en-US" sz="1400" dirty="0" smtClean="0">
                <a:solidFill>
                  <a:schemeClr val="tx1"/>
                </a:solidFill>
                <a:effectLst>
                  <a:reflection blurRad="6350" stA="60000" endA="900" endPos="58000" dir="5400000" sy="-100000" algn="bl" rotWithShape="0"/>
                </a:effectLst>
                <a:latin typeface="Script MT Bold" pitchFamily="66" charset="0"/>
                <a:cs typeface="Times New Roman" pitchFamily="18" charset="0"/>
              </a:rPr>
              <a:t>We are not doing him a </a:t>
            </a:r>
            <a:r>
              <a:rPr lang="en-US" sz="1400" dirty="0" err="1" smtClean="0">
                <a:solidFill>
                  <a:schemeClr val="tx1"/>
                </a:solidFill>
                <a:effectLst>
                  <a:reflection blurRad="6350" stA="60000" endA="900" endPos="58000" dir="5400000" sy="-100000" algn="bl" rotWithShape="0"/>
                </a:effectLst>
                <a:latin typeface="Script MT Bold" pitchFamily="66" charset="0"/>
                <a:cs typeface="Times New Roman" pitchFamily="18" charset="0"/>
              </a:rPr>
              <a:t>favour</a:t>
            </a:r>
            <a:r>
              <a:rPr lang="en-US" sz="1400" dirty="0" smtClean="0">
                <a:solidFill>
                  <a:schemeClr val="tx1"/>
                </a:solidFill>
                <a:effectLst>
                  <a:reflection blurRad="6350" stA="60000" endA="900" endPos="58000" dir="5400000" sy="-100000" algn="bl" rotWithShape="0"/>
                </a:effectLst>
                <a:latin typeface="Script MT Bold" pitchFamily="66" charset="0"/>
                <a:cs typeface="Times New Roman" pitchFamily="18" charset="0"/>
              </a:rPr>
              <a:t> by serving him; He is doing us a </a:t>
            </a:r>
            <a:r>
              <a:rPr lang="en-US" sz="1400" dirty="0" err="1" smtClean="0">
                <a:solidFill>
                  <a:schemeClr val="tx1"/>
                </a:solidFill>
                <a:effectLst>
                  <a:reflection blurRad="6350" stA="60000" endA="900" endPos="58000" dir="5400000" sy="-100000" algn="bl" rotWithShape="0"/>
                </a:effectLst>
                <a:latin typeface="Script MT Bold" pitchFamily="66" charset="0"/>
                <a:cs typeface="Times New Roman" pitchFamily="18" charset="0"/>
              </a:rPr>
              <a:t>favour</a:t>
            </a:r>
            <a:r>
              <a:rPr lang="en-US" sz="1400" dirty="0" smtClean="0">
                <a:solidFill>
                  <a:schemeClr val="tx1"/>
                </a:solidFill>
                <a:effectLst>
                  <a:reflection blurRad="6350" stA="60000" endA="900" endPos="58000" dir="5400000" sy="-100000" algn="bl" rotWithShape="0"/>
                </a:effectLst>
                <a:latin typeface="Script MT Bold" pitchFamily="66" charset="0"/>
                <a:cs typeface="Times New Roman" pitchFamily="18" charset="0"/>
              </a:rPr>
              <a:t> by giving us an opportunity to do so.”</a:t>
            </a:r>
          </a:p>
          <a:p>
            <a:pPr algn="just"/>
            <a:endParaRPr lang="en-US" sz="1400" dirty="0" smtClean="0">
              <a:solidFill>
                <a:schemeClr val="tx1"/>
              </a:solidFill>
              <a:effectLst>
                <a:reflection blurRad="6350" stA="60000" endA="900" endPos="58000" dir="5400000" sy="-100000" algn="bl" rotWithShape="0"/>
              </a:effectLst>
              <a:latin typeface="Script MT Bold" pitchFamily="66" charset="0"/>
              <a:cs typeface="Times New Roman" pitchFamily="18" charset="0"/>
            </a:endParaRPr>
          </a:p>
          <a:p>
            <a:pPr algn="r"/>
            <a:r>
              <a:rPr lang="en-US" sz="1400" b="1" dirty="0" smtClean="0">
                <a:solidFill>
                  <a:schemeClr val="tx1"/>
                </a:solidFill>
                <a:effectLst>
                  <a:reflection blurRad="6350" stA="60000" endA="900" endPos="58000" dir="5400000" sy="-100000" algn="bl" rotWithShape="0"/>
                </a:effectLst>
                <a:latin typeface="Times New Roman" pitchFamily="18" charset="0"/>
                <a:cs typeface="Times New Roman" pitchFamily="18" charset="0"/>
              </a:rPr>
              <a:t>MAHATMA GANDHI</a:t>
            </a:r>
            <a:endParaRPr lang="en-US" sz="1400" b="1" dirty="0">
              <a:solidFill>
                <a:schemeClr val="tx1"/>
              </a:solidFill>
              <a:effectLst>
                <a:reflection blurRad="6350" stA="60000" endA="900" endPos="58000" dir="5400000" sy="-100000" algn="bl" rotWithShape="0"/>
              </a:effectLst>
              <a:latin typeface="Times New Roman" pitchFamily="18" charset="0"/>
              <a:cs typeface="Times New Roman" pitchFamily="18" charset="0"/>
            </a:endParaRPr>
          </a:p>
        </p:txBody>
      </p:sp>
      <p:pic>
        <p:nvPicPr>
          <p:cNvPr id="5122" name="Picture 2" descr="C:\Users\PC2\Downloads\mahatma-gandhi1.jpg"/>
          <p:cNvPicPr>
            <a:picLocks noChangeAspect="1" noChangeArrowheads="1"/>
          </p:cNvPicPr>
          <p:nvPr/>
        </p:nvPicPr>
        <p:blipFill>
          <a:blip r:embed="rId11" cstate="screen"/>
          <a:srcRect/>
          <a:stretch>
            <a:fillRect/>
          </a:stretch>
        </p:blipFill>
        <p:spPr bwMode="auto">
          <a:xfrm>
            <a:off x="685800" y="990600"/>
            <a:ext cx="990599" cy="9915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5" name="Rectangle 24"/>
          <p:cNvSpPr/>
          <p:nvPr/>
        </p:nvSpPr>
        <p:spPr>
          <a:xfrm>
            <a:off x="2362200" y="609600"/>
            <a:ext cx="6705600" cy="1295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skerville Old Face" pitchFamily="18" charset="0"/>
              </a:rPr>
              <a:t>	</a:t>
            </a:r>
            <a:r>
              <a:rPr lang="en-US" sz="14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skerville Old Face" pitchFamily="18" charset="0"/>
                <a:cs typeface="Times New Roman" pitchFamily="18" charset="0"/>
              </a:rPr>
              <a:t>Scores of satisfied clients from all over the INDIA stand testimony to the excellence of INDITRON. Some of the  prestigious clients of INDITRON are:</a:t>
            </a:r>
            <a: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skerville Old Face" pitchFamily="18" charset="0"/>
              </a:rPr>
              <a:t/>
            </a:r>
            <a:b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skerville Old Face" pitchFamily="18" charset="0"/>
              </a:rPr>
            </a:br>
            <a:endParaRPr lang="en-US"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skerville Old Face" pitchFamily="18" charset="0"/>
            </a:endParaRPr>
          </a:p>
        </p:txBody>
      </p:sp>
      <p:pic>
        <p:nvPicPr>
          <p:cNvPr id="4" name="Picture 2" descr="C:\Users\PC2\Downloads\LOGO\contact_logo.jpg"/>
          <p:cNvPicPr>
            <a:picLocks noChangeAspect="1" noChangeArrowheads="1"/>
          </p:cNvPicPr>
          <p:nvPr/>
        </p:nvPicPr>
        <p:blipFill>
          <a:blip r:embed="rId12" cstate="screen"/>
          <a:srcRect/>
          <a:stretch>
            <a:fillRect/>
          </a:stretch>
        </p:blipFill>
        <p:spPr bwMode="auto">
          <a:xfrm>
            <a:off x="2514600" y="5715000"/>
            <a:ext cx="1143000" cy="110175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3" descr="C:\Users\PC2\Downloads\LOGO\loogo.jpg"/>
          <p:cNvPicPr>
            <a:picLocks noChangeAspect="1" noChangeArrowheads="1"/>
          </p:cNvPicPr>
          <p:nvPr/>
        </p:nvPicPr>
        <p:blipFill>
          <a:blip r:embed="rId13"/>
          <a:srcRect/>
          <a:stretch>
            <a:fillRect/>
          </a:stretch>
        </p:blipFill>
        <p:spPr bwMode="auto">
          <a:xfrm>
            <a:off x="3810000" y="5907344"/>
            <a:ext cx="990600" cy="950656"/>
          </a:xfrm>
          <a:prstGeom prst="rect">
            <a:avLst/>
          </a:prstGeom>
          <a:noFill/>
        </p:spPr>
      </p:pic>
      <p:pic>
        <p:nvPicPr>
          <p:cNvPr id="1030" name="Picture 6" descr="C:\Users\SOUMYA\Downloads\VE-Commercial-Vehicles-LOGO.jpg"/>
          <p:cNvPicPr>
            <a:picLocks noChangeAspect="1" noChangeArrowheads="1"/>
          </p:cNvPicPr>
          <p:nvPr/>
        </p:nvPicPr>
        <p:blipFill>
          <a:blip r:embed="rId14"/>
          <a:srcRect/>
          <a:stretch>
            <a:fillRect/>
          </a:stretch>
        </p:blipFill>
        <p:spPr bwMode="auto">
          <a:xfrm>
            <a:off x="4191000" y="5100829"/>
            <a:ext cx="4876800" cy="842771"/>
          </a:xfrm>
          <a:prstGeom prst="rect">
            <a:avLst/>
          </a:prstGeom>
          <a:noFill/>
        </p:spPr>
      </p:pic>
      <p:pic>
        <p:nvPicPr>
          <p:cNvPr id="7" name="Picture 2" descr="C:\Users\DESIGN\Desktop\573460.jpg"/>
          <p:cNvPicPr>
            <a:picLocks noChangeAspect="1" noChangeArrowheads="1"/>
          </p:cNvPicPr>
          <p:nvPr/>
        </p:nvPicPr>
        <p:blipFill>
          <a:blip r:embed="rId15" cstate="screen"/>
          <a:srcRect/>
          <a:stretch>
            <a:fillRect/>
          </a:stretch>
        </p:blipFill>
        <p:spPr bwMode="auto">
          <a:xfrm>
            <a:off x="2405757" y="1600200"/>
            <a:ext cx="1404243" cy="1046161"/>
          </a:xfrm>
          <a:prstGeom prst="rect">
            <a:avLst/>
          </a:prstGeom>
          <a:noFill/>
        </p:spPr>
      </p:pic>
      <p:pic>
        <p:nvPicPr>
          <p:cNvPr id="8" name="Picture 3" descr="C:\Users\DESIGN\Desktop\tata_international_logo.jpg"/>
          <p:cNvPicPr>
            <a:picLocks noChangeAspect="1" noChangeArrowheads="1"/>
          </p:cNvPicPr>
          <p:nvPr/>
        </p:nvPicPr>
        <p:blipFill>
          <a:blip r:embed="rId16"/>
          <a:srcRect/>
          <a:stretch>
            <a:fillRect/>
          </a:stretch>
        </p:blipFill>
        <p:spPr bwMode="auto">
          <a:xfrm>
            <a:off x="6477000" y="1686686"/>
            <a:ext cx="2362200" cy="980313"/>
          </a:xfrm>
          <a:prstGeom prst="rect">
            <a:avLst/>
          </a:prstGeom>
          <a:noFill/>
        </p:spPr>
      </p:pic>
      <p:pic>
        <p:nvPicPr>
          <p:cNvPr id="1028" name="Picture 4" descr="C:\Users\DESIGN\Desktop\Volvo.Eicher.jpg"/>
          <p:cNvPicPr>
            <a:picLocks noChangeAspect="1" noChangeArrowheads="1"/>
          </p:cNvPicPr>
          <p:nvPr/>
        </p:nvPicPr>
        <p:blipFill>
          <a:blip r:embed="rId17" cstate="screen"/>
          <a:srcRect/>
          <a:stretch>
            <a:fillRect/>
          </a:stretch>
        </p:blipFill>
        <p:spPr bwMode="auto">
          <a:xfrm>
            <a:off x="3853883" y="2743199"/>
            <a:ext cx="1480117" cy="1066801"/>
          </a:xfrm>
          <a:prstGeom prst="rect">
            <a:avLst/>
          </a:prstGeom>
          <a:noFill/>
        </p:spPr>
      </p:pic>
      <p:pic>
        <p:nvPicPr>
          <p:cNvPr id="1029" name="Picture 5" descr="C:\Users\DESIGN\Desktop\logo_HR_Johnson.jpg"/>
          <p:cNvPicPr>
            <a:picLocks noChangeAspect="1" noChangeArrowheads="1"/>
          </p:cNvPicPr>
          <p:nvPr/>
        </p:nvPicPr>
        <p:blipFill>
          <a:blip r:embed="rId18"/>
          <a:srcRect/>
          <a:stretch>
            <a:fillRect/>
          </a:stretch>
        </p:blipFill>
        <p:spPr bwMode="auto">
          <a:xfrm>
            <a:off x="4914900" y="5791200"/>
            <a:ext cx="2346961" cy="1066800"/>
          </a:xfrm>
          <a:prstGeom prst="rect">
            <a:avLst/>
          </a:prstGeom>
          <a:noFill/>
        </p:spPr>
      </p:pic>
    </p:spTree>
  </p:cSld>
  <p:clrMapOvr>
    <a:masterClrMapping/>
  </p:clrMapOvr>
  <p:transition spd="slow">
    <p:dissolv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152400"/>
            <a:ext cx="8077200" cy="523220"/>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oper Black" pitchFamily="18" charset="0"/>
              </a:rPr>
              <a:t>SOME OF OUR PRESTIGIOUS CLIENTELE</a:t>
            </a:r>
            <a:endPar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oper Black" pitchFamily="18" charset="0"/>
            </a:endParaRPr>
          </a:p>
        </p:txBody>
      </p:sp>
      <p:pic>
        <p:nvPicPr>
          <p:cNvPr id="1026" name="Picture 2" descr="C:\Users\DESIGN\Desktop\sti2.jpg"/>
          <p:cNvPicPr>
            <a:picLocks noChangeAspect="1" noChangeArrowheads="1"/>
          </p:cNvPicPr>
          <p:nvPr/>
        </p:nvPicPr>
        <p:blipFill>
          <a:blip r:embed="rId2" cstate="screen"/>
          <a:srcRect/>
          <a:stretch>
            <a:fillRect/>
          </a:stretch>
        </p:blipFill>
        <p:spPr bwMode="auto">
          <a:xfrm>
            <a:off x="304800" y="1066800"/>
            <a:ext cx="1447800" cy="2080402"/>
          </a:xfrm>
          <a:prstGeom prst="rect">
            <a:avLst/>
          </a:prstGeom>
          <a:noFill/>
        </p:spPr>
      </p:pic>
      <p:pic>
        <p:nvPicPr>
          <p:cNvPr id="1029" name="Picture 5" descr="C:\Users\DESIGN\Desktop\jashog.png"/>
          <p:cNvPicPr>
            <a:picLocks noChangeAspect="1" noChangeArrowheads="1"/>
          </p:cNvPicPr>
          <p:nvPr/>
        </p:nvPicPr>
        <p:blipFill>
          <a:blip r:embed="rId3"/>
          <a:srcRect/>
          <a:stretch>
            <a:fillRect/>
          </a:stretch>
        </p:blipFill>
        <p:spPr bwMode="auto">
          <a:xfrm>
            <a:off x="3581400" y="838200"/>
            <a:ext cx="2438400" cy="2438400"/>
          </a:xfrm>
          <a:prstGeom prst="rect">
            <a:avLst/>
          </a:prstGeom>
          <a:noFill/>
        </p:spPr>
      </p:pic>
      <p:pic>
        <p:nvPicPr>
          <p:cNvPr id="1027" name="Picture 3" descr="D:\COMPANY\LOGO\Hindustan-Dorr-Oliver-3.jpg"/>
          <p:cNvPicPr>
            <a:picLocks noChangeAspect="1" noChangeArrowheads="1"/>
          </p:cNvPicPr>
          <p:nvPr/>
        </p:nvPicPr>
        <p:blipFill>
          <a:blip r:embed="rId4"/>
          <a:srcRect/>
          <a:stretch>
            <a:fillRect/>
          </a:stretch>
        </p:blipFill>
        <p:spPr bwMode="auto">
          <a:xfrm>
            <a:off x="2057400" y="1066800"/>
            <a:ext cx="2331444" cy="601663"/>
          </a:xfrm>
          <a:prstGeom prst="rect">
            <a:avLst/>
          </a:prstGeom>
          <a:noFill/>
        </p:spPr>
      </p:pic>
      <p:pic>
        <p:nvPicPr>
          <p:cNvPr id="1030" name="Picture 6" descr="C:\Users\DESIGN\Desktop\banner01.jpg"/>
          <p:cNvPicPr>
            <a:picLocks noChangeAspect="1" noChangeArrowheads="1"/>
          </p:cNvPicPr>
          <p:nvPr/>
        </p:nvPicPr>
        <p:blipFill>
          <a:blip r:embed="rId5"/>
          <a:srcRect/>
          <a:stretch>
            <a:fillRect/>
          </a:stretch>
        </p:blipFill>
        <p:spPr bwMode="auto">
          <a:xfrm>
            <a:off x="5883519" y="1143000"/>
            <a:ext cx="3108081" cy="1066800"/>
          </a:xfrm>
          <a:prstGeom prst="rect">
            <a:avLst/>
          </a:prstGeom>
          <a:noFill/>
        </p:spPr>
      </p:pic>
      <p:pic>
        <p:nvPicPr>
          <p:cNvPr id="1031" name="Picture 7" descr="C:\Users\DESIGN\Desktop\Bgr_logo.gif"/>
          <p:cNvPicPr>
            <a:picLocks noChangeAspect="1" noChangeArrowheads="1"/>
          </p:cNvPicPr>
          <p:nvPr/>
        </p:nvPicPr>
        <p:blipFill>
          <a:blip r:embed="rId6"/>
          <a:srcRect/>
          <a:stretch>
            <a:fillRect/>
          </a:stretch>
        </p:blipFill>
        <p:spPr bwMode="auto">
          <a:xfrm>
            <a:off x="1905000" y="3352800"/>
            <a:ext cx="1371600" cy="1371600"/>
          </a:xfrm>
          <a:prstGeom prst="rect">
            <a:avLst/>
          </a:prstGeom>
          <a:noFill/>
        </p:spPr>
      </p:pic>
      <p:pic>
        <p:nvPicPr>
          <p:cNvPr id="1032" name="Picture 8" descr="C:\Users\DESIGN\Desktop\abstract-dmsllogo_656291267.jpg"/>
          <p:cNvPicPr>
            <a:picLocks noChangeAspect="1" noChangeArrowheads="1"/>
          </p:cNvPicPr>
          <p:nvPr/>
        </p:nvPicPr>
        <p:blipFill>
          <a:blip r:embed="rId7" cstate="screen"/>
          <a:srcRect/>
          <a:stretch>
            <a:fillRect/>
          </a:stretch>
        </p:blipFill>
        <p:spPr bwMode="auto">
          <a:xfrm>
            <a:off x="76200" y="3429000"/>
            <a:ext cx="1752600" cy="1314450"/>
          </a:xfrm>
          <a:prstGeom prst="rect">
            <a:avLst/>
          </a:prstGeom>
          <a:noFill/>
        </p:spPr>
      </p:pic>
      <p:pic>
        <p:nvPicPr>
          <p:cNvPr id="1033" name="Picture 9" descr="C:\Users\DESIGN\Desktop\baerlocher_logo_297x59.png"/>
          <p:cNvPicPr>
            <a:picLocks noChangeAspect="1" noChangeArrowheads="1"/>
          </p:cNvPicPr>
          <p:nvPr/>
        </p:nvPicPr>
        <p:blipFill>
          <a:blip r:embed="rId8"/>
          <a:srcRect/>
          <a:stretch>
            <a:fillRect/>
          </a:stretch>
        </p:blipFill>
        <p:spPr bwMode="auto">
          <a:xfrm>
            <a:off x="381000" y="5222875"/>
            <a:ext cx="4395222" cy="873125"/>
          </a:xfrm>
          <a:prstGeom prst="rect">
            <a:avLst/>
          </a:prstGeom>
          <a:noFill/>
        </p:spPr>
      </p:pic>
      <p:pic>
        <p:nvPicPr>
          <p:cNvPr id="1034" name="Picture 10" descr="C:\Users\DESIGN\Desktop\magadh_08.jpg"/>
          <p:cNvPicPr>
            <a:picLocks noChangeAspect="1" noChangeArrowheads="1"/>
          </p:cNvPicPr>
          <p:nvPr/>
        </p:nvPicPr>
        <p:blipFill>
          <a:blip r:embed="rId9"/>
          <a:srcRect/>
          <a:stretch>
            <a:fillRect/>
          </a:stretch>
        </p:blipFill>
        <p:spPr bwMode="auto">
          <a:xfrm>
            <a:off x="5506278" y="2438400"/>
            <a:ext cx="1656522" cy="1219200"/>
          </a:xfrm>
          <a:prstGeom prst="rect">
            <a:avLst/>
          </a:prstGeom>
          <a:noFill/>
        </p:spPr>
      </p:pic>
      <p:pic>
        <p:nvPicPr>
          <p:cNvPr id="1035" name="Picture 11" descr="C:\Users\DESIGN\Desktop\Bhandari-Foils-and-Tubes-Ltd.jpg"/>
          <p:cNvPicPr>
            <a:picLocks noChangeAspect="1" noChangeArrowheads="1"/>
          </p:cNvPicPr>
          <p:nvPr/>
        </p:nvPicPr>
        <p:blipFill>
          <a:blip r:embed="rId10"/>
          <a:srcRect/>
          <a:stretch>
            <a:fillRect/>
          </a:stretch>
        </p:blipFill>
        <p:spPr bwMode="auto">
          <a:xfrm>
            <a:off x="7292502" y="2438400"/>
            <a:ext cx="1699098" cy="1219200"/>
          </a:xfrm>
          <a:prstGeom prst="rect">
            <a:avLst/>
          </a:prstGeom>
          <a:noFill/>
        </p:spPr>
      </p:pic>
      <p:pic>
        <p:nvPicPr>
          <p:cNvPr id="1036" name="Picture 12" descr="C:\Users\DESIGN\Desktop\h-d-wires-private-limited-logo-120x120.png"/>
          <p:cNvPicPr>
            <a:picLocks noChangeAspect="1" noChangeArrowheads="1"/>
          </p:cNvPicPr>
          <p:nvPr/>
        </p:nvPicPr>
        <p:blipFill>
          <a:blip r:embed="rId11"/>
          <a:srcRect/>
          <a:stretch>
            <a:fillRect/>
          </a:stretch>
        </p:blipFill>
        <p:spPr bwMode="auto">
          <a:xfrm>
            <a:off x="4953000" y="4876800"/>
            <a:ext cx="1371600" cy="1371600"/>
          </a:xfrm>
          <a:prstGeom prst="rect">
            <a:avLst/>
          </a:prstGeom>
          <a:noFill/>
        </p:spPr>
      </p:pic>
      <p:pic>
        <p:nvPicPr>
          <p:cNvPr id="1037" name="Picture 13" descr="C:\Users\DESIGN\Desktop\sagar-logo.png"/>
          <p:cNvPicPr>
            <a:picLocks noChangeAspect="1" noChangeArrowheads="1"/>
          </p:cNvPicPr>
          <p:nvPr/>
        </p:nvPicPr>
        <p:blipFill>
          <a:blip r:embed="rId12"/>
          <a:srcRect/>
          <a:stretch>
            <a:fillRect/>
          </a:stretch>
        </p:blipFill>
        <p:spPr bwMode="auto">
          <a:xfrm>
            <a:off x="6477000" y="4696105"/>
            <a:ext cx="2286000" cy="1399895"/>
          </a:xfrm>
          <a:prstGeom prst="rect">
            <a:avLst/>
          </a:prstGeom>
          <a:noFill/>
        </p:spPr>
      </p:pic>
      <p:pic>
        <p:nvPicPr>
          <p:cNvPr id="18" name="Picture 7" descr="C:\Users\SOUMYA\Downloads\logo1.jpg"/>
          <p:cNvPicPr>
            <a:picLocks noChangeAspect="1" noChangeArrowheads="1"/>
          </p:cNvPicPr>
          <p:nvPr/>
        </p:nvPicPr>
        <p:blipFill>
          <a:blip r:embed="rId13"/>
          <a:srcRect/>
          <a:stretch>
            <a:fillRect/>
          </a:stretch>
        </p:blipFill>
        <p:spPr bwMode="auto">
          <a:xfrm>
            <a:off x="5181600" y="3810000"/>
            <a:ext cx="3810000" cy="828136"/>
          </a:xfrm>
          <a:prstGeom prst="rect">
            <a:avLst/>
          </a:prstGeom>
          <a:noFill/>
        </p:spPr>
      </p:pic>
      <p:pic>
        <p:nvPicPr>
          <p:cNvPr id="2" name="Picture 2" descr="C:\Users\ADMINS\Desktop\logo11.jpg"/>
          <p:cNvPicPr>
            <a:picLocks noChangeAspect="1" noChangeArrowheads="1"/>
          </p:cNvPicPr>
          <p:nvPr/>
        </p:nvPicPr>
        <p:blipFill>
          <a:blip r:embed="rId14"/>
          <a:srcRect/>
          <a:stretch>
            <a:fillRect/>
          </a:stretch>
        </p:blipFill>
        <p:spPr bwMode="auto">
          <a:xfrm>
            <a:off x="3124200" y="3867150"/>
            <a:ext cx="2038350" cy="781050"/>
          </a:xfrm>
          <a:prstGeom prst="rect">
            <a:avLst/>
          </a:prstGeom>
          <a:noFill/>
        </p:spPr>
      </p:pic>
      <p:pic>
        <p:nvPicPr>
          <p:cNvPr id="3" name="Picture 2" descr="C:\Users\SOUMYA DIP\Desktop\thinq-pharma-cro-ltd.jpg"/>
          <p:cNvPicPr>
            <a:picLocks noChangeAspect="1" noChangeArrowheads="1"/>
          </p:cNvPicPr>
          <p:nvPr/>
        </p:nvPicPr>
        <p:blipFill>
          <a:blip r:embed="rId15"/>
          <a:srcRect/>
          <a:stretch>
            <a:fillRect/>
          </a:stretch>
        </p:blipFill>
        <p:spPr bwMode="auto">
          <a:xfrm>
            <a:off x="3505200" y="2438400"/>
            <a:ext cx="1295400" cy="1295400"/>
          </a:xfrm>
          <a:prstGeom prst="rect">
            <a:avLst/>
          </a:prstGeom>
          <a:noFill/>
        </p:spPr>
      </p:pic>
      <p:pic>
        <p:nvPicPr>
          <p:cNvPr id="1028" name="Picture 4" descr="D:\COMPANY\LOGO\logo.jpg"/>
          <p:cNvPicPr>
            <a:picLocks noChangeAspect="1" noChangeArrowheads="1"/>
          </p:cNvPicPr>
          <p:nvPr/>
        </p:nvPicPr>
        <p:blipFill>
          <a:blip r:embed="rId16"/>
          <a:srcRect/>
          <a:stretch>
            <a:fillRect/>
          </a:stretch>
        </p:blipFill>
        <p:spPr bwMode="auto">
          <a:xfrm>
            <a:off x="1881880" y="1828800"/>
            <a:ext cx="1650246" cy="1447800"/>
          </a:xfrm>
          <a:prstGeom prst="rect">
            <a:avLst/>
          </a:prstGeom>
          <a:noFill/>
        </p:spPr>
      </p:pic>
    </p:spTree>
  </p:cSld>
  <p:clrMapOvr>
    <a:masterClrMapping/>
  </p:clrMapOvr>
  <p:transition spd="slow">
    <p:pull dir="l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descr="C:\Users\PC2\Downloads\LOGO\customer-service2.jpg"/>
          <p:cNvPicPr>
            <a:picLocks noChangeAspect="1" noChangeArrowheads="1"/>
          </p:cNvPicPr>
          <p:nvPr/>
        </p:nvPicPr>
        <p:blipFill>
          <a:blip r:embed="rId2" cstate="screen"/>
          <a:srcRect/>
          <a:stretch>
            <a:fillRect/>
          </a:stretch>
        </p:blipFill>
        <p:spPr bwMode="auto">
          <a:xfrm>
            <a:off x="5257800" y="-152399"/>
            <a:ext cx="3540107" cy="2667000"/>
          </a:xfrm>
          <a:prstGeom prst="rect">
            <a:avLst/>
          </a:prstGeom>
          <a:noFill/>
        </p:spPr>
      </p:pic>
      <p:pic>
        <p:nvPicPr>
          <p:cNvPr id="6" name="Picture 7" descr="C:\Users\PC2\Downloads\LOGO\thissenkrupp_logo.jpg"/>
          <p:cNvPicPr>
            <a:picLocks noChangeAspect="1" noChangeArrowheads="1"/>
          </p:cNvPicPr>
          <p:nvPr/>
        </p:nvPicPr>
        <p:blipFill>
          <a:blip r:embed="rId3" cstate="screen"/>
          <a:srcRect/>
          <a:stretch>
            <a:fillRect/>
          </a:stretch>
        </p:blipFill>
        <p:spPr bwMode="auto">
          <a:xfrm>
            <a:off x="0" y="5669770"/>
            <a:ext cx="3810000" cy="1188230"/>
          </a:xfrm>
          <a:prstGeom prst="rect">
            <a:avLst/>
          </a:prstGeom>
          <a:noFill/>
        </p:spPr>
      </p:pic>
      <p:pic>
        <p:nvPicPr>
          <p:cNvPr id="7" name="Picture 9" descr="C:\Users\PC2\Downloads\logo18.jpg"/>
          <p:cNvPicPr>
            <a:picLocks noChangeAspect="1" noChangeArrowheads="1"/>
          </p:cNvPicPr>
          <p:nvPr/>
        </p:nvPicPr>
        <p:blipFill>
          <a:blip r:embed="rId4"/>
          <a:srcRect/>
          <a:stretch>
            <a:fillRect/>
          </a:stretch>
        </p:blipFill>
        <p:spPr bwMode="auto">
          <a:xfrm>
            <a:off x="1600200" y="762000"/>
            <a:ext cx="2057400" cy="990600"/>
          </a:xfrm>
          <a:prstGeom prst="rect">
            <a:avLst/>
          </a:prstGeom>
          <a:noFill/>
        </p:spPr>
      </p:pic>
      <p:pic>
        <p:nvPicPr>
          <p:cNvPr id="8" name="Picture 11" descr="C:\Users\PC2\Downloads\EIL-Logo-Engineers-India-Limited_thumb.jpg"/>
          <p:cNvPicPr>
            <a:picLocks noChangeAspect="1" noChangeArrowheads="1"/>
          </p:cNvPicPr>
          <p:nvPr/>
        </p:nvPicPr>
        <p:blipFill>
          <a:blip r:embed="rId5"/>
          <a:srcRect/>
          <a:stretch>
            <a:fillRect/>
          </a:stretch>
        </p:blipFill>
        <p:spPr bwMode="auto">
          <a:xfrm>
            <a:off x="3733800" y="2514600"/>
            <a:ext cx="4463527" cy="990600"/>
          </a:xfrm>
          <a:prstGeom prst="rect">
            <a:avLst/>
          </a:prstGeom>
          <a:noFill/>
        </p:spPr>
      </p:pic>
      <p:pic>
        <p:nvPicPr>
          <p:cNvPr id="9" name="Picture 4" descr="C:\Users\ADMINS\Desktop\logo.png"/>
          <p:cNvPicPr>
            <a:picLocks noChangeAspect="1" noChangeArrowheads="1"/>
          </p:cNvPicPr>
          <p:nvPr/>
        </p:nvPicPr>
        <p:blipFill>
          <a:blip r:embed="rId6"/>
          <a:srcRect/>
          <a:stretch>
            <a:fillRect/>
          </a:stretch>
        </p:blipFill>
        <p:spPr bwMode="auto">
          <a:xfrm>
            <a:off x="6248400" y="3733800"/>
            <a:ext cx="3343563" cy="1219200"/>
          </a:xfrm>
          <a:prstGeom prst="rect">
            <a:avLst/>
          </a:prstGeom>
          <a:noFill/>
        </p:spPr>
      </p:pic>
      <p:pic>
        <p:nvPicPr>
          <p:cNvPr id="10" name="Picture 6" descr="C:\Users\ADMINS\Desktop\1-o1yvABuEWRO13ty3rcHHFQ.jpeg"/>
          <p:cNvPicPr>
            <a:picLocks noChangeAspect="1" noChangeArrowheads="1"/>
          </p:cNvPicPr>
          <p:nvPr/>
        </p:nvPicPr>
        <p:blipFill>
          <a:blip r:embed="rId7" cstate="screen"/>
          <a:srcRect/>
          <a:stretch>
            <a:fillRect/>
          </a:stretch>
        </p:blipFill>
        <p:spPr bwMode="auto">
          <a:xfrm>
            <a:off x="4114800" y="5181600"/>
            <a:ext cx="2066275" cy="1366838"/>
          </a:xfrm>
          <a:prstGeom prst="rect">
            <a:avLst/>
          </a:prstGeom>
          <a:noFill/>
        </p:spPr>
      </p:pic>
      <p:pic>
        <p:nvPicPr>
          <p:cNvPr id="12" name="Picture 8" descr="C:\Users\ADMINS\Desktop\neepco-logo.png"/>
          <p:cNvPicPr>
            <a:picLocks noChangeAspect="1" noChangeArrowheads="1"/>
          </p:cNvPicPr>
          <p:nvPr/>
        </p:nvPicPr>
        <p:blipFill>
          <a:blip r:embed="rId8"/>
          <a:srcRect/>
          <a:stretch>
            <a:fillRect/>
          </a:stretch>
        </p:blipFill>
        <p:spPr bwMode="auto">
          <a:xfrm>
            <a:off x="6781800" y="5410200"/>
            <a:ext cx="1109833" cy="1104900"/>
          </a:xfrm>
          <a:prstGeom prst="rect">
            <a:avLst/>
          </a:prstGeom>
          <a:noFill/>
        </p:spPr>
      </p:pic>
      <p:pic>
        <p:nvPicPr>
          <p:cNvPr id="13" name="Picture 9" descr="C:\Users\ADMINS\Desktop\nrl_logo_new.jpg"/>
          <p:cNvPicPr>
            <a:picLocks noChangeAspect="1" noChangeArrowheads="1"/>
          </p:cNvPicPr>
          <p:nvPr/>
        </p:nvPicPr>
        <p:blipFill>
          <a:blip r:embed="rId9"/>
          <a:srcRect/>
          <a:stretch>
            <a:fillRect/>
          </a:stretch>
        </p:blipFill>
        <p:spPr bwMode="auto">
          <a:xfrm>
            <a:off x="38100" y="4810125"/>
            <a:ext cx="2857500" cy="981075"/>
          </a:xfrm>
          <a:prstGeom prst="rect">
            <a:avLst/>
          </a:prstGeom>
          <a:noFill/>
        </p:spPr>
      </p:pic>
      <p:pic>
        <p:nvPicPr>
          <p:cNvPr id="14" name="Picture 10" descr="C:\Users\ADMINS\Desktop\1423210879-5687.jpg"/>
          <p:cNvPicPr>
            <a:picLocks noChangeAspect="1" noChangeArrowheads="1"/>
          </p:cNvPicPr>
          <p:nvPr/>
        </p:nvPicPr>
        <p:blipFill>
          <a:blip r:embed="rId10"/>
          <a:srcRect/>
          <a:stretch>
            <a:fillRect/>
          </a:stretch>
        </p:blipFill>
        <p:spPr bwMode="auto">
          <a:xfrm>
            <a:off x="228600" y="1447800"/>
            <a:ext cx="1219200" cy="1260529"/>
          </a:xfrm>
          <a:prstGeom prst="rect">
            <a:avLst/>
          </a:prstGeom>
          <a:noFill/>
        </p:spPr>
      </p:pic>
      <p:pic>
        <p:nvPicPr>
          <p:cNvPr id="15" name="Picture 11" descr="C:\Users\ADMINS\Desktop\hpcl.jpg"/>
          <p:cNvPicPr>
            <a:picLocks noChangeAspect="1" noChangeArrowheads="1"/>
          </p:cNvPicPr>
          <p:nvPr/>
        </p:nvPicPr>
        <p:blipFill>
          <a:blip r:embed="rId11" cstate="screen"/>
          <a:srcRect/>
          <a:stretch>
            <a:fillRect/>
          </a:stretch>
        </p:blipFill>
        <p:spPr bwMode="auto">
          <a:xfrm>
            <a:off x="0" y="2971800"/>
            <a:ext cx="1600200" cy="1590599"/>
          </a:xfrm>
          <a:prstGeom prst="rect">
            <a:avLst/>
          </a:prstGeom>
          <a:noFill/>
        </p:spPr>
      </p:pic>
      <p:pic>
        <p:nvPicPr>
          <p:cNvPr id="16" name="Picture 12" descr="C:\Users\ADMINS\Desktop\Hindalco.jpg"/>
          <p:cNvPicPr>
            <a:picLocks noChangeAspect="1" noChangeArrowheads="1"/>
          </p:cNvPicPr>
          <p:nvPr/>
        </p:nvPicPr>
        <p:blipFill>
          <a:blip r:embed="rId12" cstate="screen"/>
          <a:srcRect/>
          <a:stretch>
            <a:fillRect/>
          </a:stretch>
        </p:blipFill>
        <p:spPr bwMode="auto">
          <a:xfrm>
            <a:off x="1676400" y="1981200"/>
            <a:ext cx="1752600" cy="1301306"/>
          </a:xfrm>
          <a:prstGeom prst="rect">
            <a:avLst/>
          </a:prstGeom>
          <a:noFill/>
        </p:spPr>
      </p:pic>
      <p:pic>
        <p:nvPicPr>
          <p:cNvPr id="17" name="Picture 13" descr="C:\Users\ADMINS\Desktop\NTPC_Logo.svg.png"/>
          <p:cNvPicPr>
            <a:picLocks noChangeAspect="1" noChangeArrowheads="1"/>
          </p:cNvPicPr>
          <p:nvPr/>
        </p:nvPicPr>
        <p:blipFill>
          <a:blip r:embed="rId13"/>
          <a:srcRect/>
          <a:stretch>
            <a:fillRect/>
          </a:stretch>
        </p:blipFill>
        <p:spPr bwMode="auto">
          <a:xfrm>
            <a:off x="3581400" y="3581400"/>
            <a:ext cx="2590800" cy="1518208"/>
          </a:xfrm>
          <a:prstGeom prst="rect">
            <a:avLst/>
          </a:prstGeom>
          <a:noFill/>
        </p:spPr>
      </p:pic>
      <p:pic>
        <p:nvPicPr>
          <p:cNvPr id="11" name="Picture 7" descr="C:\Users\ADMINS\Desktop\SaintGobainGlass_Logo.jpg"/>
          <p:cNvPicPr>
            <a:picLocks noChangeAspect="1" noChangeArrowheads="1"/>
          </p:cNvPicPr>
          <p:nvPr/>
        </p:nvPicPr>
        <p:blipFill>
          <a:blip r:embed="rId14" cstate="screen"/>
          <a:srcRect/>
          <a:stretch>
            <a:fillRect/>
          </a:stretch>
        </p:blipFill>
        <p:spPr bwMode="auto">
          <a:xfrm>
            <a:off x="1447800" y="3657600"/>
            <a:ext cx="2238601" cy="838200"/>
          </a:xfrm>
          <a:prstGeom prst="rect">
            <a:avLst/>
          </a:prstGeom>
          <a:noFill/>
        </p:spPr>
      </p:pic>
      <p:pic>
        <p:nvPicPr>
          <p:cNvPr id="18" name="Picture 14" descr="C:\Users\ADMINS\Desktop\Reliance_Industries_Logo.svg.png"/>
          <p:cNvPicPr>
            <a:picLocks noChangeAspect="1" noChangeArrowheads="1"/>
          </p:cNvPicPr>
          <p:nvPr/>
        </p:nvPicPr>
        <p:blipFill>
          <a:blip r:embed="rId15" cstate="screen"/>
          <a:srcRect/>
          <a:stretch>
            <a:fillRect/>
          </a:stretch>
        </p:blipFill>
        <p:spPr bwMode="auto">
          <a:xfrm>
            <a:off x="3810000" y="1066800"/>
            <a:ext cx="1988277" cy="1371600"/>
          </a:xfrm>
          <a:prstGeom prst="rect">
            <a:avLst/>
          </a:prstGeom>
          <a:noFill/>
        </p:spPr>
      </p:pic>
      <p:sp>
        <p:nvSpPr>
          <p:cNvPr id="20" name="Rectangle 19"/>
          <p:cNvSpPr/>
          <p:nvPr/>
        </p:nvSpPr>
        <p:spPr>
          <a:xfrm>
            <a:off x="0" y="533400"/>
            <a:ext cx="9296400" cy="838200"/>
          </a:xfrm>
          <a:prstGeom prst="rect">
            <a:avLst/>
          </a:prstGeom>
          <a:solidFill>
            <a:srgbClr val="4F81BD">
              <a:alpha val="4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smtClean="0">
                <a:latin typeface="Times New Roman" pitchFamily="18" charset="0"/>
                <a:cs typeface="Times New Roman" pitchFamily="18" charset="0"/>
              </a:rPr>
              <a:t>    CLIENTELE – END USER</a:t>
            </a:r>
            <a:endParaRPr lang="en-US" sz="3600" dirty="0">
              <a:latin typeface="Times New Roman" pitchFamily="18" charset="0"/>
              <a:cs typeface="Times New Roman" pitchFamily="18" charset="0"/>
            </a:endParaRPr>
          </a:p>
        </p:txBody>
      </p:sp>
    </p:spTree>
  </p:cSld>
  <p:clrMapOvr>
    <a:masterClrMapping/>
  </p:clrMapOvr>
  <p:transition spd="slow">
    <p:split/>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OUMYA\Downloads\bigstockphoto_Contact_Us__2225244.jpg"/>
          <p:cNvPicPr>
            <a:picLocks noChangeAspect="1" noChangeArrowheads="1"/>
          </p:cNvPicPr>
          <p:nvPr/>
        </p:nvPicPr>
        <p:blipFill>
          <a:blip r:embed="rId3">
            <a:lum bright="20000"/>
          </a:blip>
          <a:srcRect/>
          <a:stretch>
            <a:fillRect/>
          </a:stretch>
        </p:blipFill>
        <p:spPr bwMode="auto">
          <a:xfrm>
            <a:off x="0" y="-228599"/>
            <a:ext cx="9296399" cy="7086600"/>
          </a:xfrm>
          <a:prstGeom prst="rect">
            <a:avLst/>
          </a:prstGeom>
          <a:noFill/>
        </p:spPr>
      </p:pic>
      <p:sp>
        <p:nvSpPr>
          <p:cNvPr id="10" name="Footer Placeholder 9"/>
          <p:cNvSpPr>
            <a:spLocks noGrp="1"/>
          </p:cNvSpPr>
          <p:nvPr>
            <p:ph type="ftr" sz="quarter" idx="11"/>
          </p:nvPr>
        </p:nvSpPr>
        <p:spPr>
          <a:xfrm>
            <a:off x="-76200" y="6172200"/>
            <a:ext cx="4343400" cy="304800"/>
          </a:xfrm>
        </p:spPr>
        <p:txBody>
          <a:bodyPr/>
          <a:lstStyle/>
          <a:p>
            <a:r>
              <a:rPr lang="en-GB" sz="1400" b="1" dirty="0" smtClean="0">
                <a:latin typeface="Times New Roman" pitchFamily="18" charset="0"/>
                <a:cs typeface="Times New Roman" pitchFamily="18" charset="0"/>
              </a:rPr>
              <a:t>© INDITRON ELECTRONICS, All rights reserved</a:t>
            </a:r>
            <a:endParaRPr lang="en-US" sz="1400" b="1" dirty="0">
              <a:latin typeface="Times New Roman" pitchFamily="18" charset="0"/>
              <a:cs typeface="Times New Roman" pitchFamily="18" charset="0"/>
            </a:endParaRPr>
          </a:p>
        </p:txBody>
      </p:sp>
      <p:sp>
        <p:nvSpPr>
          <p:cNvPr id="8" name="Footer Placeholder 9"/>
          <p:cNvSpPr txBox="1">
            <a:spLocks/>
          </p:cNvSpPr>
          <p:nvPr/>
        </p:nvSpPr>
        <p:spPr>
          <a:xfrm>
            <a:off x="0" y="6477000"/>
            <a:ext cx="4495800" cy="228600"/>
          </a:xfrm>
          <a:prstGeom prst="rect">
            <a:avLst/>
          </a:prstGeom>
        </p:spPr>
        <p:txBody>
          <a:bodyPr vert="horz" lIns="91440" tIns="45720" rIns="91440" bIns="45720" rtlCol="0" anchor="ctr"/>
          <a:lstStyle/>
          <a:p>
            <a:pPr lvl="0" algn="ctr">
              <a:defRPr/>
            </a:pPr>
            <a:r>
              <a:rPr kumimoji="0" lang="en-GB"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Developed</a:t>
            </a:r>
            <a:r>
              <a:rPr kumimoji="0" lang="en-GB" sz="1400" b="1" i="0" u="none" strike="noStrike" kern="1200" cap="none" spc="0" normalizeH="0" noProof="0" dirty="0" smtClean="0">
                <a:ln>
                  <a:noFill/>
                </a:ln>
                <a:solidFill>
                  <a:schemeClr val="tx1">
                    <a:tint val="75000"/>
                  </a:schemeClr>
                </a:solidFill>
                <a:effectLst/>
                <a:uLnTx/>
                <a:uFillTx/>
                <a:latin typeface="Times New Roman" pitchFamily="18" charset="0"/>
                <a:ea typeface="+mn-ea"/>
                <a:cs typeface="Times New Roman" pitchFamily="18" charset="0"/>
              </a:rPr>
              <a:t> &amp; Managed by INDITRON </a:t>
            </a:r>
            <a:r>
              <a:rPr lang="en-GB" sz="1400" b="1" dirty="0" smtClean="0">
                <a:solidFill>
                  <a:schemeClr val="bg1">
                    <a:lumMod val="50000"/>
                  </a:schemeClr>
                </a:solidFill>
                <a:latin typeface="Times New Roman" pitchFamily="18" charset="0"/>
                <a:cs typeface="Times New Roman" pitchFamily="18" charset="0"/>
              </a:rPr>
              <a:t>ELECTRONICS</a:t>
            </a:r>
            <a:endParaRPr kumimoji="0" lang="en-US" sz="1400" b="1"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endParaRPr>
          </a:p>
        </p:txBody>
      </p:sp>
      <p:sp>
        <p:nvSpPr>
          <p:cNvPr id="11" name="TextBox 10"/>
          <p:cNvSpPr txBox="1"/>
          <p:nvPr/>
        </p:nvSpPr>
        <p:spPr>
          <a:xfrm>
            <a:off x="762000" y="381000"/>
            <a:ext cx="6553200" cy="461665"/>
          </a:xfrm>
          <a:prstGeom prst="rect">
            <a:avLst/>
          </a:prstGeom>
          <a:noFill/>
        </p:spPr>
        <p:txBody>
          <a:bodyPr wrap="square" rtlCol="0">
            <a:spAutoFit/>
          </a:bodyPr>
          <a:lstStyle/>
          <a:p>
            <a:r>
              <a:rPr lang="en-US" sz="2400" dirty="0" smtClean="0">
                <a:latin typeface="Cooper Black" pitchFamily="18" charset="0"/>
              </a:rPr>
              <a:t>CONTACT US:</a:t>
            </a:r>
            <a:endParaRPr lang="en-US" sz="2400" dirty="0">
              <a:latin typeface="Cooper Black" pitchFamily="18" charset="0"/>
            </a:endParaRPr>
          </a:p>
        </p:txBody>
      </p:sp>
      <p:sp>
        <p:nvSpPr>
          <p:cNvPr id="17" name="Rectangle 16"/>
          <p:cNvSpPr/>
          <p:nvPr/>
        </p:nvSpPr>
        <p:spPr>
          <a:xfrm>
            <a:off x="609600" y="1024637"/>
            <a:ext cx="8077200" cy="5147563"/>
          </a:xfrm>
          <a:prstGeom prst="rect">
            <a:avLst/>
          </a:prstGeom>
        </p:spPr>
        <p:txBody>
          <a:bodyPr wrap="square">
            <a:spAutoFit/>
          </a:bodyPr>
          <a:lstStyle/>
          <a:p>
            <a:pPr algn="just"/>
            <a:r>
              <a:rPr lang="en-US" sz="1600" dirty="0" smtClean="0"/>
              <a:t>	</a:t>
            </a:r>
            <a:r>
              <a:rPr lang="en-US" sz="1600" dirty="0" smtClean="0">
                <a:latin typeface="Times New Roman" pitchFamily="18" charset="0"/>
                <a:cs typeface="Times New Roman" pitchFamily="18" charset="0"/>
              </a:rPr>
              <a:t>We all at</a:t>
            </a:r>
            <a:r>
              <a:rPr lang="en-US" sz="1600" b="1" dirty="0" smtClean="0">
                <a:latin typeface="Times New Roman" pitchFamily="18" charset="0"/>
                <a:cs typeface="Times New Roman" pitchFamily="18" charset="0"/>
              </a:rPr>
              <a:t> INDITRON </a:t>
            </a:r>
            <a:r>
              <a:rPr lang="en-US" sz="1600" dirty="0" smtClean="0">
                <a:latin typeface="Times New Roman" pitchFamily="18" charset="0"/>
                <a:cs typeface="Times New Roman" pitchFamily="18" charset="0"/>
              </a:rPr>
              <a:t>aspire to</a:t>
            </a:r>
            <a:r>
              <a:rPr lang="en-US" sz="1600" b="1" dirty="0" smtClean="0">
                <a:latin typeface="Times New Roman" pitchFamily="18" charset="0"/>
                <a:cs typeface="Times New Roman" pitchFamily="18" charset="0"/>
              </a:rPr>
              <a:t> untiringly reinforce this distilled wisdom through continuously anticipating, meeting and exceeding</a:t>
            </a:r>
            <a:r>
              <a:rPr lang="en-US" sz="1600" dirty="0" smtClean="0">
                <a:latin typeface="Times New Roman" pitchFamily="18" charset="0"/>
                <a:cs typeface="Times New Roman" pitchFamily="18" charset="0"/>
              </a:rPr>
              <a:t> your </a:t>
            </a:r>
            <a:r>
              <a:rPr lang="en-US" sz="1600" b="1" dirty="0" smtClean="0">
                <a:latin typeface="Times New Roman" pitchFamily="18" charset="0"/>
                <a:cs typeface="Times New Roman" pitchFamily="18" charset="0"/>
              </a:rPr>
              <a:t>expectations </a:t>
            </a:r>
            <a:r>
              <a:rPr lang="en-US" sz="1600" dirty="0" smtClean="0">
                <a:latin typeface="Times New Roman" pitchFamily="18" charset="0"/>
                <a:cs typeface="Times New Roman" pitchFamily="18" charset="0"/>
              </a:rPr>
              <a:t>from us. Thank you for your trust and patronage. It supports </a:t>
            </a:r>
            <a:r>
              <a:rPr lang="en-US" sz="1600" b="1" dirty="0" smtClean="0">
                <a:latin typeface="Times New Roman" pitchFamily="18" charset="0"/>
                <a:cs typeface="Times New Roman" pitchFamily="18" charset="0"/>
              </a:rPr>
              <a:t>us</a:t>
            </a:r>
            <a:r>
              <a:rPr lang="en-US" sz="1600" dirty="0" smtClean="0">
                <a:latin typeface="Times New Roman" pitchFamily="18" charset="0"/>
                <a:cs typeface="Times New Roman" pitchFamily="18" charset="0"/>
              </a:rPr>
              <a:t> deliver Global, Safe and Reliable Power Distribution Solutions for your customized needs.</a:t>
            </a:r>
          </a:p>
          <a:p>
            <a:endParaRPr lang="en-US" sz="1050" b="1" dirty="0" smtClean="0">
              <a:latin typeface="Times New Roman" pitchFamily="18" charset="0"/>
              <a:cs typeface="Times New Roman" pitchFamily="18" charset="0"/>
            </a:endParaRPr>
          </a:p>
          <a:p>
            <a:r>
              <a:rPr lang="en-US" b="1" dirty="0" smtClean="0">
                <a:latin typeface="Times New Roman" pitchFamily="18" charset="0"/>
                <a:cs typeface="Times New Roman" pitchFamily="18" charset="0"/>
              </a:rPr>
              <a:t>Contact person:</a:t>
            </a:r>
          </a:p>
          <a:p>
            <a:endParaRPr lang="en-US" sz="1400" dirty="0" smtClean="0">
              <a:latin typeface="Times New Roman" pitchFamily="18" charset="0"/>
              <a:cs typeface="Times New Roman" pitchFamily="18" charset="0"/>
            </a:endParaRPr>
          </a:p>
          <a:p>
            <a:r>
              <a:rPr lang="en-US" b="1" dirty="0" smtClean="0">
                <a:latin typeface="Times New Roman" pitchFamily="18" charset="0"/>
                <a:cs typeface="Times New Roman" pitchFamily="18" charset="0"/>
              </a:rPr>
              <a:t>Mr. C.M. </a:t>
            </a:r>
            <a:r>
              <a:rPr lang="en-US" b="1" dirty="0" err="1" smtClean="0">
                <a:latin typeface="Times New Roman" pitchFamily="18" charset="0"/>
                <a:cs typeface="Times New Roman" pitchFamily="18" charset="0"/>
              </a:rPr>
              <a:t>Shrivastava</a:t>
            </a:r>
            <a:r>
              <a:rPr lang="en-US" b="1" dirty="0" smtClean="0">
                <a:latin typeface="Times New Roman" pitchFamily="18" charset="0"/>
                <a:cs typeface="Times New Roman" pitchFamily="18" charset="0"/>
              </a:rPr>
              <a:t> (Managing Director)  - (</a:t>
            </a:r>
            <a:r>
              <a:rPr lang="en-US" b="1" dirty="0" smtClean="0">
                <a:latin typeface="Times New Roman" pitchFamily="18" charset="0"/>
                <a:cs typeface="Times New Roman" pitchFamily="18" charset="0"/>
                <a:sym typeface="Wingdings 2"/>
              </a:rPr>
              <a:t> = +91 - 9993576730</a:t>
            </a:r>
            <a:r>
              <a:rPr lang="en-US" b="1" dirty="0" smtClean="0">
                <a:latin typeface="Times New Roman" pitchFamily="18" charset="0"/>
                <a:cs typeface="Times New Roman" pitchFamily="18" charset="0"/>
              </a:rPr>
              <a:t>)</a:t>
            </a:r>
          </a:p>
          <a:p>
            <a:r>
              <a:rPr lang="en-US" b="1" dirty="0" smtClean="0">
                <a:latin typeface="Times New Roman" pitchFamily="18" charset="0"/>
                <a:cs typeface="Times New Roman" pitchFamily="18" charset="0"/>
              </a:rPr>
              <a:t>Mr. </a:t>
            </a:r>
            <a:r>
              <a:rPr lang="en-US" b="1" dirty="0" err="1" smtClean="0">
                <a:latin typeface="Times New Roman" pitchFamily="18" charset="0"/>
                <a:cs typeface="Times New Roman" pitchFamily="18" charset="0"/>
              </a:rPr>
              <a:t>Yogesh</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Chawrekar</a:t>
            </a:r>
            <a:r>
              <a:rPr lang="en-US" b="1" dirty="0" smtClean="0">
                <a:latin typeface="Times New Roman" pitchFamily="18" charset="0"/>
                <a:cs typeface="Times New Roman" pitchFamily="18" charset="0"/>
              </a:rPr>
              <a:t> (Sales Manager)        - (</a:t>
            </a:r>
            <a:r>
              <a:rPr lang="en-US" b="1" dirty="0" smtClean="0">
                <a:latin typeface="Times New Roman" pitchFamily="18" charset="0"/>
                <a:cs typeface="Times New Roman" pitchFamily="18" charset="0"/>
                <a:sym typeface="Wingdings 2"/>
              </a:rPr>
              <a:t> = +91 - 9009770171</a:t>
            </a:r>
            <a:r>
              <a:rPr lang="en-US" b="1" dirty="0" smtClean="0">
                <a:latin typeface="Times New Roman" pitchFamily="18" charset="0"/>
                <a:cs typeface="Times New Roman" pitchFamily="18" charset="0"/>
              </a:rPr>
              <a:t>)</a:t>
            </a:r>
          </a:p>
          <a:p>
            <a:endParaRPr lang="en-US" sz="2400" b="1" dirty="0" smtClean="0">
              <a:latin typeface="Times New Roman" pitchFamily="18" charset="0"/>
              <a:cs typeface="Times New Roman" pitchFamily="18" charset="0"/>
            </a:endParaRPr>
          </a:p>
          <a:p>
            <a:r>
              <a:rPr lang="en-US" b="1" dirty="0" smtClean="0">
                <a:latin typeface="Times New Roman" pitchFamily="18" charset="0"/>
                <a:cs typeface="Times New Roman" pitchFamily="18" charset="0"/>
              </a:rPr>
              <a:t>Office </a:t>
            </a:r>
            <a:r>
              <a:rPr lang="en-US" b="1" dirty="0" smtClean="0">
                <a:latin typeface="Times New Roman" pitchFamily="18" charset="0"/>
                <a:cs typeface="Times New Roman" pitchFamily="18" charset="0"/>
                <a:sym typeface="Wingdings"/>
              </a:rPr>
              <a:t>&amp;</a:t>
            </a:r>
            <a:r>
              <a:rPr lang="en-US" b="1" dirty="0" smtClean="0">
                <a:latin typeface="Times New Roman" pitchFamily="18" charset="0"/>
                <a:cs typeface="Times New Roman" pitchFamily="18" charset="0"/>
              </a:rPr>
              <a:t> factory:</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40-41/3, Industrial Area No. -1,</a:t>
            </a:r>
          </a:p>
          <a:p>
            <a:r>
              <a:rPr lang="en-US" dirty="0" smtClean="0">
                <a:latin typeface="Times New Roman" pitchFamily="18" charset="0"/>
                <a:cs typeface="Times New Roman" pitchFamily="18" charset="0"/>
              </a:rPr>
              <a:t> A.B. Road, </a:t>
            </a:r>
            <a:r>
              <a:rPr lang="en-US" dirty="0" err="1" smtClean="0">
                <a:latin typeface="Times New Roman" pitchFamily="18" charset="0"/>
                <a:cs typeface="Times New Roman" pitchFamily="18" charset="0"/>
              </a:rPr>
              <a:t>Dewas</a:t>
            </a:r>
            <a:r>
              <a:rPr lang="en-US" dirty="0" smtClean="0">
                <a:latin typeface="Times New Roman" pitchFamily="18" charset="0"/>
                <a:cs typeface="Times New Roman" pitchFamily="18" charset="0"/>
              </a:rPr>
              <a:t>, Madhya Pradesh – 455 001.</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Phone No.  =   +91 – 727 – 2259525</a:t>
            </a:r>
          </a:p>
          <a:p>
            <a:r>
              <a:rPr lang="en-US" dirty="0" smtClean="0">
                <a:latin typeface="Times New Roman" pitchFamily="18" charset="0"/>
                <a:cs typeface="Times New Roman" pitchFamily="18" charset="0"/>
              </a:rPr>
              <a:t>	        +91 – 727 - 2259526	</a:t>
            </a:r>
          </a:p>
          <a:p>
            <a:r>
              <a:rPr lang="en-US" dirty="0" smtClean="0">
                <a:latin typeface="Times New Roman" pitchFamily="18" charset="0"/>
                <a:cs typeface="Times New Roman" pitchFamily="18" charset="0"/>
              </a:rPr>
              <a:t>Website      =  http://www.inditron.in/ </a:t>
            </a:r>
          </a:p>
          <a:p>
            <a:r>
              <a:rPr lang="en-US" dirty="0" smtClean="0">
                <a:latin typeface="Times New Roman" pitchFamily="18" charset="0"/>
                <a:cs typeface="Times New Roman" pitchFamily="18" charset="0"/>
              </a:rPr>
              <a:t>E- Mail       = works@inditron.in</a:t>
            </a:r>
            <a:endParaRPr lang="en-IN" b="1" dirty="0" smtClean="0">
              <a:latin typeface="Times New Roman" pitchFamily="18" charset="0"/>
              <a:cs typeface="Times New Roman" pitchFamily="18" charset="0"/>
            </a:endParaRPr>
          </a:p>
        </p:txBody>
      </p:sp>
    </p:spTree>
  </p:cSld>
  <p:clrMapOvr>
    <a:masterClrMapping/>
  </p:clrMapOvr>
  <p:transition spd="slow">
    <p:diamond/>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SOUMYA\Downloads\thank-you.jpg"/>
          <p:cNvPicPr>
            <a:picLocks noChangeAspect="1" noChangeArrowheads="1"/>
          </p:cNvPicPr>
          <p:nvPr/>
        </p:nvPicPr>
        <p:blipFill>
          <a:blip r:embed="rId2"/>
          <a:srcRect/>
          <a:stretch>
            <a:fillRect/>
          </a:stretch>
        </p:blipFill>
        <p:spPr bwMode="auto">
          <a:xfrm>
            <a:off x="0" y="-457200"/>
            <a:ext cx="9048750" cy="7239000"/>
          </a:xfrm>
          <a:prstGeom prst="rect">
            <a:avLst/>
          </a:prstGeom>
          <a:noFill/>
        </p:spPr>
      </p:pic>
    </p:spTree>
  </p:cSld>
  <p:clrMapOvr>
    <a:masterClrMapping/>
  </p:clrMapOvr>
  <p:transition spd="slow">
    <p:comb/>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1789</TotalTime>
  <Words>3222</Words>
  <Application>Microsoft Office PowerPoint</Application>
  <PresentationFormat>On-screen Show (4:3)</PresentationFormat>
  <Paragraphs>835</Paragraphs>
  <Slides>57</Slides>
  <Notes>8</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Office Theme</vt:lpstr>
      <vt:lpstr>Slide 1</vt:lpstr>
      <vt:lpstr>Slide 2</vt:lpstr>
      <vt:lpstr>Slide 3</vt:lpstr>
      <vt:lpstr>Slide 4</vt:lpstr>
      <vt:lpstr>Slide 5</vt:lpstr>
      <vt:lpstr>Slide 6</vt:lpstr>
      <vt:lpstr>PHOTOGRAPH OF EXUCUTED PROJECT</vt:lpstr>
      <vt:lpstr>PHOTOGRAPH OF EXUCUTED PROJECT</vt:lpstr>
      <vt:lpstr>PHOTOGRAPH OF EXUCUTED PROJECT</vt:lpstr>
      <vt:lpstr>PHOTOGRAPH OF EXUCUTED PROJECT</vt:lpstr>
      <vt:lpstr>Slide 11</vt:lpstr>
      <vt:lpstr>Slide 12</vt:lpstr>
      <vt:lpstr>PHOTOGRAPH OF EXUCUTED PROJECT</vt:lpstr>
      <vt:lpstr>Slide 14</vt:lpstr>
      <vt:lpstr>LIST OF MAJOR PROJECT EXCUTED IN PANEL BOARD, ELECTRICAL &amp; AUTOMATION</vt:lpstr>
      <vt:lpstr>Slide 16</vt:lpstr>
      <vt:lpstr>Slide 17</vt:lpstr>
      <vt:lpstr>PHOTOGRAPH OF EXUCUTED PROJECT</vt:lpstr>
      <vt:lpstr>PHOTOGRAPH OF EXUCUTED PROJECT</vt:lpstr>
      <vt:lpstr>PHOTOGRAPH OF EXUCUTED PROJECT</vt:lpstr>
      <vt:lpstr>Slide 21</vt:lpstr>
      <vt:lpstr>LIST OF MAJOR PROJECT EXCUTED in water treatment Project</vt:lpstr>
      <vt:lpstr>Slide 23</vt:lpstr>
      <vt:lpstr>LIST OF MAJOR PROJECT ON-GOING PROJECT</vt:lpstr>
      <vt:lpstr>Slide 25</vt:lpstr>
      <vt:lpstr>Slide 26</vt:lpstr>
      <vt:lpstr>Slide 27</vt:lpstr>
      <vt:lpstr>Slide 28</vt:lpstr>
      <vt:lpstr>Slide 29</vt:lpstr>
      <vt:lpstr>Slide 30</vt:lpstr>
      <vt:lpstr>PHOTOGRAPH OF EXUCUTED PROJECT</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SOUMYA</dc:creator>
  <cp:lastModifiedBy>purchase</cp:lastModifiedBy>
  <cp:revision>216</cp:revision>
  <dcterms:created xsi:type="dcterms:W3CDTF">2014-01-22T11:06:10Z</dcterms:created>
  <dcterms:modified xsi:type="dcterms:W3CDTF">2019-07-31T05:01:11Z</dcterms:modified>
</cp:coreProperties>
</file>